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</p:sldMasterIdLst>
  <p:notesMasterIdLst>
    <p:notesMasterId r:id="rId66"/>
  </p:notesMasterIdLst>
  <p:handoutMasterIdLst>
    <p:handoutMasterId r:id="rId67"/>
  </p:handoutMasterIdLst>
  <p:sldIdLst>
    <p:sldId id="256" r:id="rId2"/>
    <p:sldId id="362" r:id="rId3"/>
    <p:sldId id="333" r:id="rId4"/>
    <p:sldId id="335" r:id="rId5"/>
    <p:sldId id="336" r:id="rId6"/>
    <p:sldId id="338" r:id="rId7"/>
    <p:sldId id="257" r:id="rId8"/>
    <p:sldId id="258" r:id="rId9"/>
    <p:sldId id="259" r:id="rId10"/>
    <p:sldId id="345" r:id="rId11"/>
    <p:sldId id="346" r:id="rId12"/>
    <p:sldId id="347" r:id="rId13"/>
    <p:sldId id="260" r:id="rId14"/>
    <p:sldId id="298" r:id="rId15"/>
    <p:sldId id="273" r:id="rId16"/>
    <p:sldId id="272" r:id="rId17"/>
    <p:sldId id="286" r:id="rId18"/>
    <p:sldId id="287" r:id="rId19"/>
    <p:sldId id="348" r:id="rId20"/>
    <p:sldId id="274" r:id="rId21"/>
    <p:sldId id="275" r:id="rId22"/>
    <p:sldId id="277" r:id="rId23"/>
    <p:sldId id="280" r:id="rId24"/>
    <p:sldId id="281" r:id="rId25"/>
    <p:sldId id="282" r:id="rId26"/>
    <p:sldId id="283" r:id="rId27"/>
    <p:sldId id="278" r:id="rId28"/>
    <p:sldId id="349" r:id="rId29"/>
    <p:sldId id="284" r:id="rId30"/>
    <p:sldId id="285" r:id="rId31"/>
    <p:sldId id="288" r:id="rId32"/>
    <p:sldId id="279" r:id="rId33"/>
    <p:sldId id="262" r:id="rId34"/>
    <p:sldId id="264" r:id="rId35"/>
    <p:sldId id="265" r:id="rId36"/>
    <p:sldId id="266" r:id="rId37"/>
    <p:sldId id="267" r:id="rId38"/>
    <p:sldId id="268" r:id="rId39"/>
    <p:sldId id="269" r:id="rId40"/>
    <p:sldId id="299" r:id="rId41"/>
    <p:sldId id="292" r:id="rId42"/>
    <p:sldId id="293" r:id="rId43"/>
    <p:sldId id="294" r:id="rId44"/>
    <p:sldId id="310" r:id="rId45"/>
    <p:sldId id="295" r:id="rId46"/>
    <p:sldId id="296" r:id="rId47"/>
    <p:sldId id="311" r:id="rId48"/>
    <p:sldId id="314" r:id="rId49"/>
    <p:sldId id="290" r:id="rId50"/>
    <p:sldId id="291" r:id="rId51"/>
    <p:sldId id="339" r:id="rId52"/>
    <p:sldId id="351" r:id="rId53"/>
    <p:sldId id="306" r:id="rId54"/>
    <p:sldId id="340" r:id="rId55"/>
    <p:sldId id="342" r:id="rId56"/>
    <p:sldId id="344" r:id="rId57"/>
    <p:sldId id="358" r:id="rId58"/>
    <p:sldId id="356" r:id="rId59"/>
    <p:sldId id="353" r:id="rId60"/>
    <p:sldId id="354" r:id="rId61"/>
    <p:sldId id="355" r:id="rId62"/>
    <p:sldId id="359" r:id="rId63"/>
    <p:sldId id="360" r:id="rId64"/>
    <p:sldId id="357" r:id="rId6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FF99"/>
    <a:srgbClr val="FFFFCC"/>
    <a:srgbClr val="FFFF66"/>
    <a:srgbClr val="00FF00"/>
    <a:srgbClr val="7DDDFF"/>
    <a:srgbClr val="005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82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0460BC-BD7B-445E-A582-C6366B0D6AF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DD1307B-B0EF-4A30-AA6E-4BEB84AD5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57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B48D88-EFDA-48EC-901E-AFC52CCE3353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7C3CC01-52F0-493F-B689-481D1B1F9A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61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5880B7-4CD6-4D32-9DAA-F9D7F60C611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6038" y="768350"/>
            <a:ext cx="4302125" cy="3225800"/>
          </a:xfrm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467" y="4149725"/>
            <a:ext cx="6231467" cy="4684713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The educational strategies we’ve discussed today are behaviorally based  and have been shown to be effective in working with students with autism.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How many of you have heard of ABA or Applied Behavior Analysis?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It is probably the most  misused term heard in the world of autism! Sometimes we hear people say “we do ABA here” or a parent  may say “I want ABA”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ABA or Applied Behavior Analysis is the umbrella term used to describe many of the instructional approaches used in teaching students with autism…or any student for that matter.</a:t>
            </a:r>
          </a:p>
          <a:p>
            <a:pPr eaLnBrk="1" hangingPunct="1"/>
            <a:r>
              <a:rPr lang="en-US" smtClean="0"/>
              <a:t>Listed here are some of the educational strategies people refer to when using the term ABA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489AED-9D7A-467E-AF17-DE5D781023F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6425"/>
            <a:ext cx="5140960" cy="4183063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Refer to handout from Ron.  Identifying functions of behavior.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22D719-C5AB-4EAD-A375-41B384C90B50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22D719-C5AB-4EAD-A375-41B384C90B50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r>
              <a:rPr lang="en-US" smtClean="0"/>
              <a:t>Matching concrete objects to symbols</a:t>
            </a:r>
          </a:p>
          <a:p>
            <a:pPr eaLnBrk="1" hangingPunct="1"/>
            <a:r>
              <a:rPr lang="en-US" smtClean="0"/>
              <a:t>Name recognition</a:t>
            </a:r>
          </a:p>
          <a:p>
            <a:pPr eaLnBrk="1" hangingPunct="1"/>
            <a:r>
              <a:rPr lang="en-US" smtClean="0"/>
              <a:t>Sorting objects by attribute (color, size, etc.)</a:t>
            </a:r>
          </a:p>
          <a:p>
            <a:pPr eaLnBrk="1" hangingPunct="1"/>
            <a:r>
              <a:rPr lang="en-US" smtClean="0"/>
              <a:t>Hand raising</a:t>
            </a:r>
          </a:p>
          <a:p>
            <a:pPr eaLnBrk="1" hangingPunct="1"/>
            <a:r>
              <a:rPr lang="en-US" smtClean="0"/>
              <a:t>Requesting food choices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8D9AFD-E534-4F4A-B24C-33347BE8316B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Methods to use to gain instructional control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Not doing these things to begin with can cause people or things to become unpleasant conditions.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50EFB-4DF8-4853-8FD6-A7C70251B6AE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6425"/>
            <a:ext cx="5140960" cy="4183063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Demonstrate these prompts for them and show clip of positional prompt from DTI tape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900C00-1B7A-478B-892E-C0DD9EBE8E9C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Prompts can prevent learning errors.</a:t>
            </a:r>
          </a:p>
          <a:p>
            <a:pPr eaLnBrk="1" hangingPunct="1"/>
            <a:r>
              <a:rPr lang="en-US" smtClean="0"/>
              <a:t>Follow incorrect response with a correction.</a:t>
            </a:r>
          </a:p>
          <a:p>
            <a:pPr eaLnBrk="1" hangingPunct="1"/>
            <a:r>
              <a:rPr lang="en-US" smtClean="0"/>
              <a:t>Vary reinforcement for prompted trials.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9" indent="-285734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7" indent="-22858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11" indent="-22858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87" indent="-22858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EE2778-B193-489F-9707-B0B3F57435B4}" type="slidenum">
              <a:rPr lang="en-US" smtClean="0"/>
              <a:pPr eaLnBrk="1" hangingPunct="1"/>
              <a:t>60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0458D-A340-41AA-8609-CBBE63D5C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1E031-9A29-4A7F-9539-79255711C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1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CC81C-C57F-45CE-9A87-D2AA2559E907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59909-662D-4FB1-ACFD-90C0CBFFF4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21" r:id="rId1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bcnews.go.com/video/playerIndex?id=4312070" TargetMode="Externa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arlysvoice.com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haviordoctor.org/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abcnews.go.com/health/autism" TargetMode="Externa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haviordoctor.org/" TargetMode="Externa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mayer-johnson.com/media/catalog/product/cache/1/image/600x/040ec09b1e35df139433887a97daa66f/x/4/x4aa10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www.amazon.com/gp/reader/1932565221/ref=sib_dp_pt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295400"/>
            <a:ext cx="711718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Instructional Approaches for    Teaching Students with Autism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76600"/>
            <a:ext cx="8229600" cy="1493793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Intensive Instruction  &amp;  </a:t>
            </a:r>
          </a:p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Structured Teaching</a:t>
            </a:r>
          </a:p>
          <a:p>
            <a:endParaRPr lang="en-US" sz="1400" dirty="0" smtClean="0"/>
          </a:p>
          <a:p>
            <a:r>
              <a:rPr lang="en-US" sz="1400" dirty="0" smtClean="0"/>
              <a:t>Michelle Lubetsky, </a:t>
            </a:r>
            <a:r>
              <a:rPr lang="en-US" sz="1400" dirty="0" err="1" smtClean="0"/>
              <a:t>M.Ed</a:t>
            </a:r>
            <a:r>
              <a:rPr lang="en-US" sz="1400" dirty="0" smtClean="0"/>
              <a:t>, BCBA</a:t>
            </a:r>
          </a:p>
          <a:p>
            <a:r>
              <a:rPr lang="en-US" sz="1400" dirty="0" smtClean="0"/>
              <a:t>Allegheny Intermediate Unit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82205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75724"/>
            <a:ext cx="8153400" cy="924475"/>
          </a:xfrm>
        </p:spPr>
        <p:txBody>
          <a:bodyPr/>
          <a:lstStyle/>
          <a:p>
            <a:r>
              <a:rPr lang="en-US" dirty="0"/>
              <a:t>Updated Information on Interventions:</a:t>
            </a:r>
            <a:br>
              <a:rPr lang="en-US" dirty="0"/>
            </a:br>
            <a:r>
              <a:rPr lang="en-US" dirty="0"/>
              <a:t>National Autism Center, 2009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7361"/>
            <a:ext cx="7448755" cy="4051437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Established</a:t>
            </a:r>
            <a:r>
              <a:rPr lang="en-US" sz="28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Treatments that produce beneficial outcomes, known to be effective. The majority are rooted in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applied behavior analysis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behavioral psychology, and positive behavior supports.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306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848600" cy="4051437"/>
          </a:xfrm>
        </p:spPr>
        <p:txBody>
          <a:bodyPr>
            <a:normAutofit/>
          </a:bodyPr>
          <a:lstStyle/>
          <a:p>
            <a:pPr lvl="0"/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Emerging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some evidence of effectiveness, not enough evidence to warrant complete confidence. Examples: language training, i.e. augmentative &amp; alternative communication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        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structured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multiple approaches.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75724"/>
            <a:ext cx="8153400" cy="92447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Updated Information on Interventions:</a:t>
            </a:r>
            <a:br>
              <a:rPr lang="en-US" sz="3600" dirty="0" smtClean="0"/>
            </a:br>
            <a:r>
              <a:rPr lang="en-US" sz="3600" dirty="0" smtClean="0"/>
              <a:t>National Autism Center, 2009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20368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7524955" cy="4051437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en-US" sz="2800" b="1" dirty="0" err="1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Unestablished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Treatments for which no sound evidence could be identified. Findings include: facilitated communication,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dolphin therapy, oxygen therapy, auditory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integration, diet, and sensory integrative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approaches (although research is currently underway).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75724"/>
            <a:ext cx="8153400" cy="92447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Updated Information on Interventions:</a:t>
            </a:r>
            <a:br>
              <a:rPr lang="en-US" sz="3600" dirty="0" smtClean="0"/>
            </a:br>
            <a:r>
              <a:rPr lang="en-US" sz="3600" dirty="0" smtClean="0"/>
              <a:t>National Autism Center, 2009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9444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Instructional Approaches:</a:t>
            </a:r>
            <a:br>
              <a:rPr lang="en-US" sz="4000" dirty="0"/>
            </a:br>
            <a:r>
              <a:rPr lang="en-US" sz="3600" i="1" dirty="0" smtClean="0"/>
              <a:t>Exploring Two</a:t>
            </a:r>
            <a:r>
              <a:rPr lang="en-US" dirty="0" smtClean="0"/>
              <a:t> </a:t>
            </a:r>
            <a:r>
              <a:rPr lang="en-US" sz="3600" i="1" dirty="0" smtClean="0"/>
              <a:t>Examples…</a:t>
            </a:r>
            <a:endParaRPr lang="en-US" sz="3200" i="1" dirty="0"/>
          </a:p>
        </p:txBody>
      </p:sp>
      <p:sp>
        <p:nvSpPr>
          <p:cNvPr id="23449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362200"/>
            <a:ext cx="8229600" cy="42672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  <a:defRPr/>
            </a:pPr>
            <a:r>
              <a:rPr lang="en-US" sz="3600" dirty="0"/>
              <a:t>Applied Behavior </a:t>
            </a:r>
            <a:r>
              <a:rPr lang="en-US" sz="3600" dirty="0" smtClean="0"/>
              <a:t>Analysis</a:t>
            </a:r>
          </a:p>
          <a:p>
            <a:pPr lvl="1">
              <a:defRPr/>
            </a:pPr>
            <a:r>
              <a:rPr lang="en-US" sz="2400" dirty="0"/>
              <a:t>Verbal Behavior</a:t>
            </a:r>
          </a:p>
          <a:p>
            <a:pPr lvl="1">
              <a:defRPr/>
            </a:pPr>
            <a:r>
              <a:rPr lang="en-US" sz="2400" dirty="0"/>
              <a:t>Discrete Trial </a:t>
            </a:r>
            <a:r>
              <a:rPr lang="en-US" sz="2400" dirty="0" smtClean="0"/>
              <a:t>Instruction</a:t>
            </a:r>
          </a:p>
          <a:p>
            <a:pPr lvl="1">
              <a:defRPr/>
            </a:pPr>
            <a:endParaRPr lang="en-US" dirty="0"/>
          </a:p>
          <a:p>
            <a:pPr marL="742950" indent="-742950" eaLnBrk="1" hangingPunct="1">
              <a:buFont typeface="+mj-lt"/>
              <a:buAutoNum type="arabicPeriod"/>
              <a:defRPr/>
            </a:pPr>
            <a:r>
              <a:rPr lang="en-US" sz="3600" dirty="0" smtClean="0"/>
              <a:t>TEACCH</a:t>
            </a:r>
            <a:endParaRPr lang="en-US" sz="3600" dirty="0"/>
          </a:p>
          <a:p>
            <a:pPr lvl="1" eaLnBrk="1" hangingPunct="1">
              <a:defRPr/>
            </a:pPr>
            <a:r>
              <a:rPr lang="en-US" sz="2400" dirty="0"/>
              <a:t>Structured Teaching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lvl="1" eaLnBrk="1" hangingPunct="1">
              <a:defRPr/>
            </a:pPr>
            <a:endParaRPr lang="en-US" sz="3200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F4AF2AC4-0512-4830-8651-235868A9B936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Applied Behavior Analysis: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807361"/>
            <a:ext cx="7448757" cy="4593439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FF66"/>
                </a:solidFill>
              </a:rPr>
              <a:t>-  </a:t>
            </a:r>
            <a:r>
              <a:rPr lang="en-US" sz="24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Analyzing Behavior in the Applied Setting:                  	~ school, home, community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analysis of the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behavior, including its triggers and consequences that maintain behavior.</a:t>
            </a:r>
          </a:p>
          <a:p>
            <a:pPr>
              <a:buFontTx/>
              <a:buChar char="-"/>
            </a:pPr>
            <a:r>
              <a:rPr lang="en-US" sz="24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Often helpful in situations where behavior interferes with a student’s ability to benefit from instruction </a:t>
            </a:r>
            <a:r>
              <a:rPr lang="en-US" sz="2800" b="1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n-US" sz="24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when behavior prevents others from benefiting from instruction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400" i="1" dirty="0" smtClean="0"/>
              <a:t>   Not </a:t>
            </a:r>
            <a:r>
              <a:rPr lang="en-US" sz="2400" i="1" dirty="0"/>
              <a:t>so mysterious after all! </a:t>
            </a:r>
          </a:p>
          <a:p>
            <a:pPr marL="0" indent="0">
              <a:buNone/>
            </a:pPr>
            <a:endParaRPr lang="en-US" sz="2400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9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42" name="Rectangle 6"/>
          <p:cNvSpPr>
            <a:spLocks noGrp="1" noChangeArrowheads="1"/>
          </p:cNvSpPr>
          <p:nvPr>
            <p:ph type="title"/>
          </p:nvPr>
        </p:nvSpPr>
        <p:spPr>
          <a:xfrm>
            <a:off x="1333500" y="457200"/>
            <a:ext cx="7772400" cy="5778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Applied Behavior Analysis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2C628C33-4571-4F02-A72B-DB4E0E34DED3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372738" name="Text Box 2"/>
          <p:cNvSpPr txBox="1">
            <a:spLocks noChangeArrowheads="1"/>
          </p:cNvSpPr>
          <p:nvPr/>
        </p:nvSpPr>
        <p:spPr bwMode="auto">
          <a:xfrm>
            <a:off x="1981200" y="5181600"/>
            <a:ext cx="5257800" cy="861774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Precision Teaching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Fluency Based Instruction</a:t>
            </a:r>
          </a:p>
        </p:txBody>
      </p:sp>
      <p:sp>
        <p:nvSpPr>
          <p:cNvPr id="372739" name="Text Box 3"/>
          <p:cNvSpPr txBox="1">
            <a:spLocks noChangeArrowheads="1"/>
          </p:cNvSpPr>
          <p:nvPr/>
        </p:nvSpPr>
        <p:spPr bwMode="auto">
          <a:xfrm>
            <a:off x="685800" y="2133600"/>
            <a:ext cx="2286000" cy="1004888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u="sng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Discrete Trial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400" b="1" u="sng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Instruction</a:t>
            </a:r>
          </a:p>
        </p:txBody>
      </p:sp>
      <p:sp>
        <p:nvSpPr>
          <p:cNvPr id="372740" name="Text Box 4"/>
          <p:cNvSpPr txBox="1">
            <a:spLocks noChangeArrowheads="1"/>
          </p:cNvSpPr>
          <p:nvPr/>
        </p:nvSpPr>
        <p:spPr bwMode="auto">
          <a:xfrm>
            <a:off x="5867400" y="3657600"/>
            <a:ext cx="2286000" cy="40011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Verbal Behavior</a:t>
            </a:r>
          </a:p>
        </p:txBody>
      </p:sp>
      <p:sp>
        <p:nvSpPr>
          <p:cNvPr id="239622" name="Line 7"/>
          <p:cNvSpPr>
            <a:spLocks noChangeShapeType="1"/>
          </p:cNvSpPr>
          <p:nvPr/>
        </p:nvSpPr>
        <p:spPr bwMode="auto">
          <a:xfrm>
            <a:off x="4800600" y="1371600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9623" name="Line 8"/>
          <p:cNvSpPr>
            <a:spLocks noChangeShapeType="1"/>
          </p:cNvSpPr>
          <p:nvPr/>
        </p:nvSpPr>
        <p:spPr bwMode="auto">
          <a:xfrm>
            <a:off x="5181600" y="1371600"/>
            <a:ext cx="15240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2746" name="Text Box 10"/>
          <p:cNvSpPr txBox="1">
            <a:spLocks noChangeArrowheads="1"/>
          </p:cNvSpPr>
          <p:nvPr/>
        </p:nvSpPr>
        <p:spPr bwMode="auto">
          <a:xfrm>
            <a:off x="2133600" y="3886200"/>
            <a:ext cx="2133600" cy="707886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Incidental Teaching</a:t>
            </a:r>
          </a:p>
        </p:txBody>
      </p:sp>
      <p:sp>
        <p:nvSpPr>
          <p:cNvPr id="239625" name="Line 11"/>
          <p:cNvSpPr>
            <a:spLocks noChangeShapeType="1"/>
          </p:cNvSpPr>
          <p:nvPr/>
        </p:nvSpPr>
        <p:spPr bwMode="auto">
          <a:xfrm flipV="1">
            <a:off x="3124200" y="1371600"/>
            <a:ext cx="1255713" cy="2514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9626" name="Line 12"/>
          <p:cNvSpPr>
            <a:spLocks noChangeShapeType="1"/>
          </p:cNvSpPr>
          <p:nvPr/>
        </p:nvSpPr>
        <p:spPr bwMode="auto">
          <a:xfrm flipV="1">
            <a:off x="4495800" y="13716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2749" name="Text Box 13"/>
          <p:cNvSpPr txBox="1">
            <a:spLocks noChangeArrowheads="1"/>
          </p:cNvSpPr>
          <p:nvPr/>
        </p:nvSpPr>
        <p:spPr bwMode="auto">
          <a:xfrm>
            <a:off x="4191000" y="2209800"/>
            <a:ext cx="2057400" cy="861774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u="sng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Lovaas</a:t>
            </a:r>
            <a:endParaRPr lang="en-US" sz="2000" b="1" u="sng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Therapy</a:t>
            </a:r>
          </a:p>
        </p:txBody>
      </p:sp>
      <p:sp>
        <p:nvSpPr>
          <p:cNvPr id="239628" name="Line 15"/>
          <p:cNvSpPr>
            <a:spLocks noChangeShapeType="1"/>
          </p:cNvSpPr>
          <p:nvPr/>
        </p:nvSpPr>
        <p:spPr bwMode="auto">
          <a:xfrm flipH="1">
            <a:off x="2971800" y="1371600"/>
            <a:ext cx="1066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9630" name="AutoShape 14"/>
          <p:cNvSpPr>
            <a:spLocks noChangeArrowheads="1"/>
          </p:cNvSpPr>
          <p:nvPr/>
        </p:nvSpPr>
        <p:spPr bwMode="auto">
          <a:xfrm>
            <a:off x="533400" y="1447800"/>
            <a:ext cx="762000" cy="685800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7467600" y="2971800"/>
            <a:ext cx="762000" cy="685800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   Behavioral </a:t>
            </a:r>
            <a:r>
              <a:rPr lang="en-US" dirty="0"/>
              <a:t>Learning Theory</a:t>
            </a:r>
          </a:p>
        </p:txBody>
      </p:sp>
      <p:graphicFrame>
        <p:nvGraphicFramePr>
          <p:cNvPr id="238595" name="Object 3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66732143"/>
              </p:ext>
            </p:extLst>
          </p:nvPr>
        </p:nvGraphicFramePr>
        <p:xfrm>
          <a:off x="771525" y="1660525"/>
          <a:ext cx="7021513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Document" r:id="rId3" imgW="7459392" imgH="4615144" progId="Word.Document.8">
                  <p:embed/>
                </p:oleObj>
              </mc:Choice>
              <mc:Fallback>
                <p:oleObj name="Document" r:id="rId3" imgW="7459392" imgH="4615144" progId="Word.Document.8">
                  <p:embed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" y="1660525"/>
                        <a:ext cx="7021513" cy="434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71C90BB3-05A6-469E-8A51-C4680FC3126A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0" y="4572000"/>
            <a:ext cx="9144000" cy="1295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3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solidFill>
                  <a:srgbClr val="4264B0"/>
                </a:solidFill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1752600" y="4800600"/>
            <a:ext cx="5181600" cy="76417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762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Carly and ABA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400" dirty="0"/>
              <a:t>                 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0A2E009F-CD16-4983-BAF7-02CB7FA6E44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260100" name="Picture 5" descr="MCBS0006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143000"/>
            <a:ext cx="3581400" cy="378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0101" name="Text Box 6"/>
          <p:cNvSpPr txBox="1">
            <a:spLocks noChangeArrowheads="1"/>
          </p:cNvSpPr>
          <p:nvPr/>
        </p:nvSpPr>
        <p:spPr bwMode="auto">
          <a:xfrm>
            <a:off x="2971800" y="5957301"/>
            <a:ext cx="533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 err="1" smtClean="0"/>
              <a:t>Carly</a:t>
            </a:r>
            <a:r>
              <a:rPr lang="en-US" sz="2400" dirty="0" smtClean="0"/>
              <a:t> on Twitter </a:t>
            </a:r>
            <a:endParaRPr lang="en-US" sz="2400" dirty="0"/>
          </a:p>
        </p:txBody>
      </p:sp>
      <p:sp>
        <p:nvSpPr>
          <p:cNvPr id="260102" name="Text Box 7"/>
          <p:cNvSpPr txBox="1">
            <a:spLocks noChangeArrowheads="1"/>
          </p:cNvSpPr>
          <p:nvPr/>
        </p:nvSpPr>
        <p:spPr bwMode="auto">
          <a:xfrm>
            <a:off x="228600" y="4953000"/>
            <a:ext cx="85344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hlinkClick r:id="rId3"/>
              </a:rPr>
              <a:t>http://abcnews.go.com/video/playerIndex?id=4312070</a:t>
            </a:r>
            <a:endParaRPr lang="en-US" sz="2000" dirty="0"/>
          </a:p>
          <a:p>
            <a:pPr>
              <a:spcBef>
                <a:spcPct val="50000"/>
              </a:spcBef>
            </a:pP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54102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4"/>
              </a:rPr>
              <a:t>www.carlysvoice.com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800" smtClean="0">
                <a:effectLst/>
              </a:rPr>
              <a:t>Emails from Carly</a:t>
            </a:r>
            <a:br>
              <a:rPr lang="en-US" sz="4800" smtClean="0">
                <a:effectLst/>
              </a:rPr>
            </a:br>
            <a:r>
              <a:rPr lang="en-US" sz="2800" smtClean="0">
                <a:effectLst/>
              </a:rPr>
              <a:t>ABCNews.com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89916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Q: Do you think behavior therapy helped you…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effectLst/>
              </a:rPr>
              <a:t>A: I think behavior therapy helped me. I believe that it allows me to sort my thoughts. Unfortunately it can’t make me normal.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Q: What can you suggest to me, as a teacher and a parent…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effectLst/>
              </a:rPr>
              <a:t>A: Be patient, try getting a computer. Give them chips when they type.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ABA Principles in School: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Discrete </a:t>
            </a:r>
            <a:r>
              <a:rPr lang="en-US" sz="2800" smtClean="0"/>
              <a:t>Trial Instruction </a:t>
            </a:r>
            <a:r>
              <a:rPr lang="en-US" sz="2800" dirty="0" smtClean="0"/>
              <a:t>or</a:t>
            </a:r>
          </a:p>
          <a:p>
            <a:pPr marL="0" indent="0">
              <a:buNone/>
            </a:pPr>
            <a:r>
              <a:rPr lang="en-US" sz="2800" dirty="0" smtClean="0"/>
              <a:t>Intensive Instruction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28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438400"/>
            <a:ext cx="7125113" cy="924475"/>
          </a:xfrm>
        </p:spPr>
        <p:txBody>
          <a:bodyPr/>
          <a:lstStyle/>
          <a:p>
            <a:pPr algn="ctr"/>
            <a:r>
              <a:rPr lang="en-US" sz="4400" dirty="0" smtClean="0"/>
              <a:t>Questions, Comments, Observations…</a:t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>
                <a:solidFill>
                  <a:srgbClr val="FFFF00"/>
                </a:solidFill>
              </a:rPr>
              <a:t>Visit the wiki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Schedule onsite visits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49616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305800" cy="1371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Discrete Trial Instruction </a:t>
            </a: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Intensive Instruction)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A teaching procedure during which             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a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specific cue</a:t>
            </a:r>
            <a:r>
              <a:rPr lang="en-US" sz="2400" dirty="0" smtClean="0">
                <a:effectLst/>
              </a:rPr>
              <a:t> (stimulus) is presented,    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a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specific response</a:t>
            </a:r>
            <a:r>
              <a:rPr lang="en-US" sz="2400" dirty="0" smtClean="0">
                <a:effectLst/>
              </a:rPr>
              <a:t> occurs and            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a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specific consequence</a:t>
            </a:r>
            <a:r>
              <a:rPr lang="en-US" sz="2400" dirty="0" smtClean="0">
                <a:effectLst/>
              </a:rPr>
              <a:t> immediately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effectLst/>
              </a:rPr>
              <a:t>    follows the response.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Used to teach </a:t>
            </a:r>
            <a:r>
              <a:rPr lang="en-US" sz="2400" i="1" dirty="0" smtClean="0">
                <a:solidFill>
                  <a:srgbClr val="FFFF00"/>
                </a:solidFill>
                <a:effectLst/>
              </a:rPr>
              <a:t>discrete responses</a:t>
            </a:r>
            <a:r>
              <a:rPr lang="en-US" sz="2400" i="1" dirty="0" smtClean="0">
                <a:effectLst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dirty="0" smtClean="0">
                <a:effectLst/>
              </a:rPr>
              <a:t>   </a:t>
            </a:r>
            <a:r>
              <a:rPr lang="en-US" sz="2400" dirty="0" smtClean="0">
                <a:effectLst/>
              </a:rPr>
              <a:t>(e.g., labeling, discrimination, attributes, etc.)</a:t>
            </a:r>
            <a:endParaRPr lang="en-US" sz="1600" dirty="0" smtClean="0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058848DA-9460-4156-8AA3-8F206BAA469F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Discrete Trial Instruction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229600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Breaks skill into small teachable parts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Teaches one sub-skill at a time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Provides concentrated instruction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Includes prompting and prompt fading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Utilizes reinforcement procedures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C5E08D81-C826-4D12-A473-70759F26B4C4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924475"/>
          </a:xfrm>
        </p:spPr>
        <p:txBody>
          <a:bodyPr>
            <a:noAutofit/>
          </a:bodyPr>
          <a:lstStyle/>
          <a:p>
            <a:r>
              <a:rPr lang="en-US" sz="3600" dirty="0" smtClean="0"/>
              <a:t>Discrete Trial Instruction Sequence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1492637"/>
              </p:ext>
            </p:extLst>
          </p:nvPr>
        </p:nvGraphicFramePr>
        <p:xfrm>
          <a:off x="152399" y="2514600"/>
          <a:ext cx="8839202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9017"/>
                <a:gridCol w="2655805"/>
                <a:gridCol w="2887579"/>
                <a:gridCol w="10668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1. Stimulus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2. Response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3. Consequence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4. DATA</a:t>
                      </a:r>
                    </a:p>
                    <a:p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126492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Clear,</a:t>
                      </a:r>
                      <a:r>
                        <a:rPr lang="en-US" sz="2000" b="1" baseline="0" dirty="0" smtClean="0"/>
                        <a:t> concise</a:t>
                      </a:r>
                      <a:r>
                        <a:rPr lang="en-US" sz="2000" b="1" dirty="0" smtClean="0"/>
                        <a:t> instruction</a:t>
                      </a:r>
                      <a:r>
                        <a:rPr lang="en-US" sz="2000" dirty="0" smtClean="0"/>
                        <a:t>, delivered once when assessing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Child’s action</a:t>
                      </a:r>
                      <a:r>
                        <a:rPr lang="en-US" sz="2000" b="1" baseline="0" dirty="0" smtClean="0"/>
                        <a:t> or</a:t>
                      </a:r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behavior  </a:t>
                      </a:r>
                      <a:r>
                        <a:rPr lang="en-US" sz="2000" dirty="0" smtClean="0"/>
                        <a:t>–  wait</a:t>
                      </a:r>
                      <a:r>
                        <a:rPr lang="en-US" sz="2000" baseline="0" dirty="0" smtClean="0"/>
                        <a:t> 3-5 seconds before using a prompt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Instructor’s feedback </a:t>
                      </a:r>
                      <a:r>
                        <a:rPr lang="en-US" sz="2000" dirty="0" smtClean="0"/>
                        <a:t>– reinforcing or corrective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collect,</a:t>
                      </a: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 review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Right Arrow 5"/>
          <p:cNvSpPr/>
          <p:nvPr/>
        </p:nvSpPr>
        <p:spPr bwMode="auto">
          <a:xfrm>
            <a:off x="1700011" y="4772297"/>
            <a:ext cx="1371600" cy="381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4419600" y="4760323"/>
            <a:ext cx="1371600" cy="381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7162800" y="4760323"/>
            <a:ext cx="1371600" cy="381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Grouping and DTI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229600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DTI is </a:t>
            </a:r>
            <a:r>
              <a:rPr lang="en-US" sz="2800" dirty="0" smtClean="0">
                <a:solidFill>
                  <a:srgbClr val="FCF721"/>
                </a:solidFill>
                <a:effectLst/>
              </a:rPr>
              <a:t>Not</a:t>
            </a:r>
            <a:r>
              <a:rPr lang="en-US" sz="2800" dirty="0" smtClean="0">
                <a:effectLst/>
              </a:rPr>
              <a:t> limited to 1:1 instruction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Can be used with small groups 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Choral response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Response cards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2400" dirty="0" smtClean="0">
                <a:effectLst/>
              </a:rPr>
              <a:t>Overlap responses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AB82DAA0-166E-4DC1-8722-5E10B8E8021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pic>
        <p:nvPicPr>
          <p:cNvPr id="253956" name="Picture 5" descr="MCj039754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599" y="3429000"/>
            <a:ext cx="3174069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4482"/>
            <a:ext cx="8229600" cy="1371600"/>
          </a:xfrm>
        </p:spPr>
        <p:txBody>
          <a:bodyPr/>
          <a:lstStyle/>
          <a:p>
            <a:pPr algn="ctr"/>
            <a:r>
              <a:rPr lang="en-US" dirty="0" smtClean="0">
                <a:effectLst/>
              </a:rPr>
              <a:t>Choral Response: 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Capitol Cities, My Favorite!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idx="1"/>
          </p:nvPr>
        </p:nvSpPr>
        <p:spPr>
          <a:xfrm>
            <a:off x="2971800" y="16764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California: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Sacramento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Texas: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Austin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New York: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Albany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Ohio: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effectLst/>
              </a:rPr>
              <a:t>	</a:t>
            </a:r>
            <a:r>
              <a:rPr lang="en-US" sz="3600" dirty="0" smtClean="0">
                <a:solidFill>
                  <a:schemeClr val="folHlink"/>
                </a:solidFill>
                <a:effectLst/>
              </a:rPr>
              <a:t>Columbus </a:t>
            </a:r>
          </a:p>
        </p:txBody>
      </p:sp>
      <p:sp>
        <p:nvSpPr>
          <p:cNvPr id="254979" name="Rectangle 4"/>
          <p:cNvSpPr>
            <a:spLocks noChangeArrowheads="1"/>
          </p:cNvSpPr>
          <p:nvPr/>
        </p:nvSpPr>
        <p:spPr bwMode="auto">
          <a:xfrm>
            <a:off x="2528047" y="1447800"/>
            <a:ext cx="3810000" cy="5334000"/>
          </a:xfrm>
          <a:prstGeom prst="rect">
            <a:avLst/>
          </a:prstGeom>
          <a:noFill/>
          <a:ln w="5397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Response Cards: Consonants</a:t>
            </a:r>
          </a:p>
        </p:txBody>
      </p:sp>
      <p:sp>
        <p:nvSpPr>
          <p:cNvPr id="25600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45961"/>
            <a:ext cx="8191500" cy="35655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en-US" sz="2400" dirty="0" smtClean="0"/>
              <a:t>All students have cards marked: </a:t>
            </a:r>
            <a:r>
              <a:rPr lang="en-US" sz="2400" dirty="0" smtClean="0">
                <a:solidFill>
                  <a:srgbClr val="FCF721"/>
                </a:solidFill>
              </a:rPr>
              <a:t>T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CF721"/>
                </a:solidFill>
              </a:rPr>
              <a:t>B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Teacher says a word: table, ball, teeth, etc.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 smtClean="0"/>
              <a:t>Students hold up corresponding initial consonant</a:t>
            </a:r>
          </a:p>
        </p:txBody>
      </p:sp>
      <p:sp>
        <p:nvSpPr>
          <p:cNvPr id="256003" name="Rectangle 4"/>
          <p:cNvSpPr>
            <a:spLocks noChangeArrowheads="1"/>
          </p:cNvSpPr>
          <p:nvPr/>
        </p:nvSpPr>
        <p:spPr bwMode="auto">
          <a:xfrm>
            <a:off x="2438400" y="4572000"/>
            <a:ext cx="15240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04" name="Rectangle 5"/>
          <p:cNvSpPr>
            <a:spLocks noChangeArrowheads="1"/>
          </p:cNvSpPr>
          <p:nvPr/>
        </p:nvSpPr>
        <p:spPr bwMode="auto">
          <a:xfrm>
            <a:off x="4572000" y="4572000"/>
            <a:ext cx="15240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05" name="Text Box 6"/>
          <p:cNvSpPr txBox="1">
            <a:spLocks noChangeArrowheads="1"/>
          </p:cNvSpPr>
          <p:nvPr/>
        </p:nvSpPr>
        <p:spPr bwMode="auto">
          <a:xfrm>
            <a:off x="2743200" y="4800600"/>
            <a:ext cx="990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rgbClr val="FCF721"/>
                </a:solidFill>
              </a:rPr>
              <a:t>T</a:t>
            </a:r>
          </a:p>
        </p:txBody>
      </p:sp>
      <p:sp>
        <p:nvSpPr>
          <p:cNvPr id="256006" name="Text Box 7"/>
          <p:cNvSpPr txBox="1">
            <a:spLocks noChangeArrowheads="1"/>
          </p:cNvSpPr>
          <p:nvPr/>
        </p:nvSpPr>
        <p:spPr bwMode="auto">
          <a:xfrm>
            <a:off x="4800600" y="4724400"/>
            <a:ext cx="9906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600">
                <a:solidFill>
                  <a:srgbClr val="FCF721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99"/>
                </a:solidFill>
              </a:rPr>
              <a:t>Overlap Responses: </a:t>
            </a:r>
            <a:r>
              <a:rPr lang="en-US" dirty="0" smtClean="0"/>
              <a:t>Taking Data on Multiple Students</a:t>
            </a:r>
          </a:p>
        </p:txBody>
      </p:sp>
      <p:sp>
        <p:nvSpPr>
          <p:cNvPr id="2570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3886200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</a:t>
            </a:r>
            <a:r>
              <a:rPr lang="en-US" sz="2800" i="1" dirty="0" smtClean="0">
                <a:solidFill>
                  <a:schemeClr val="folHlink"/>
                </a:solidFill>
                <a:effectLst/>
              </a:rPr>
              <a:t>:</a:t>
            </a:r>
            <a:r>
              <a:rPr lang="en-US" sz="2800" dirty="0" smtClean="0">
                <a:effectLst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   Differentiate between verbs </a:t>
            </a:r>
            <a:r>
              <a:rPr lang="en-US" sz="2800" dirty="0" smtClean="0"/>
              <a:t>“give and take”</a:t>
            </a:r>
            <a:endParaRPr lang="en-US" sz="2800" dirty="0"/>
          </a:p>
          <a:p>
            <a:pPr>
              <a:defRPr/>
            </a:pPr>
            <a:r>
              <a:rPr lang="en-US" sz="2400" dirty="0" smtClean="0">
                <a:effectLst/>
              </a:rPr>
              <a:t>Sarah, </a:t>
            </a:r>
            <a:r>
              <a:rPr lang="en-US" sz="2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</a:t>
            </a:r>
            <a:r>
              <a:rPr lang="en-US" sz="2400" dirty="0" smtClean="0">
                <a:effectLst/>
              </a:rPr>
              <a:t> Adam the pencil.</a:t>
            </a:r>
          </a:p>
          <a:p>
            <a:pPr>
              <a:defRPr/>
            </a:pPr>
            <a:r>
              <a:rPr lang="en-US" sz="2400" dirty="0" smtClean="0">
                <a:effectLst/>
              </a:rPr>
              <a:t>Joey, </a:t>
            </a:r>
            <a:r>
              <a:rPr lang="en-US" sz="2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a blue crayon.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graphicFrame>
        <p:nvGraphicFramePr>
          <p:cNvPr id="291907" name="Group 67"/>
          <p:cNvGraphicFramePr>
            <a:graphicFrameLocks noGrp="1"/>
          </p:cNvGraphicFramePr>
          <p:nvPr>
            <p:ph sz="half" idx="2"/>
          </p:nvPr>
        </p:nvGraphicFramePr>
        <p:xfrm>
          <a:off x="4572000" y="2362200"/>
          <a:ext cx="4267200" cy="2438400"/>
        </p:xfrm>
        <a:graphic>
          <a:graphicData uri="http://schemas.openxmlformats.org/drawingml/2006/table">
            <a:tbl>
              <a:tblPr/>
              <a:tblGrid>
                <a:gridCol w="671513"/>
                <a:gridCol w="898525"/>
                <a:gridCol w="898525"/>
                <a:gridCol w="898525"/>
                <a:gridCol w="900112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Thur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F72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J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371600"/>
          </a:xfrm>
        </p:spPr>
        <p:txBody>
          <a:bodyPr>
            <a:normAutofit fontScale="90000"/>
          </a:bodyPr>
          <a:lstStyle/>
          <a:p>
            <a:pPr marL="762000" indent="-762000" eaLnBrk="1" hangingPunct="1">
              <a:defRPr/>
            </a:pPr>
            <a:r>
              <a:rPr lang="en-US" dirty="0">
                <a:solidFill>
                  <a:srgbClr val="FFFF66"/>
                </a:solidFill>
              </a:rPr>
              <a:t> </a:t>
            </a:r>
            <a:r>
              <a:rPr lang="en-US" dirty="0" smtClean="0">
                <a:solidFill>
                  <a:srgbClr val="FFFF66"/>
                </a:solidFill>
              </a:rPr>
              <a:t>  </a:t>
            </a:r>
            <a:r>
              <a:rPr lang="en-US" sz="5400" dirty="0" smtClean="0">
                <a:solidFill>
                  <a:srgbClr val="FFFF00"/>
                </a:solidFill>
              </a:rPr>
              <a:t>Data </a:t>
            </a:r>
            <a:r>
              <a:rPr lang="en-US" sz="5400" dirty="0" smtClean="0">
                <a:solidFill>
                  <a:srgbClr val="FFFF00"/>
                </a:solidFill>
              </a:rPr>
              <a:t>! ! !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F2444614-14D7-40D3-B49B-DFD7446FDD65}" type="slidenum">
              <a:rPr lang="en-US"/>
              <a:pPr>
                <a:defRPr/>
              </a:pPr>
              <a:t>27</a:t>
            </a:fld>
            <a:endParaRPr lang="en-US"/>
          </a:p>
        </p:txBody>
      </p:sp>
      <p:pic>
        <p:nvPicPr>
          <p:cNvPr id="249859" name="Picture 4" descr="MCj029717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133600"/>
            <a:ext cx="2743200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61" name="Text Box 5"/>
          <p:cNvSpPr txBox="1">
            <a:spLocks noChangeArrowheads="1"/>
          </p:cNvSpPr>
          <p:nvPr/>
        </p:nvSpPr>
        <p:spPr bwMode="auto">
          <a:xfrm>
            <a:off x="2057400" y="4506913"/>
            <a:ext cx="9372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www.behaviordoctor.org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133600" y="56388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Books, Mining for Gold, pg. 50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905958" cy="924475"/>
          </a:xfrm>
        </p:spPr>
        <p:txBody>
          <a:bodyPr/>
          <a:lstStyle/>
          <a:p>
            <a:r>
              <a:rPr lang="en-US" sz="3600" dirty="0" smtClean="0"/>
              <a:t>Behavioral Techniques:</a:t>
            </a:r>
            <a:br>
              <a:rPr lang="en-US" sz="3600" dirty="0" smtClean="0"/>
            </a:br>
            <a:r>
              <a:rPr lang="en-US" sz="3600" dirty="0" smtClean="0"/>
              <a:t>Shaping and Errorless Learning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305800" cy="4051437"/>
          </a:xfrm>
        </p:spPr>
        <p:txBody>
          <a:bodyPr>
            <a:noAutofit/>
          </a:bodyPr>
          <a:lstStyle/>
          <a:p>
            <a:r>
              <a:rPr lang="en-US" sz="2800" dirty="0" smtClean="0"/>
              <a:t>Shaping new behaviors: </a:t>
            </a:r>
          </a:p>
          <a:p>
            <a:pPr lvl="1"/>
            <a:r>
              <a:rPr lang="en-US" sz="2400" dirty="0" smtClean="0"/>
              <a:t>Systematic, differential reinforcement</a:t>
            </a:r>
            <a:r>
              <a:rPr lang="en-US" sz="2400" dirty="0"/>
              <a:t> </a:t>
            </a:r>
            <a:r>
              <a:rPr lang="en-US" sz="2400" dirty="0" smtClean="0"/>
              <a:t>for successive approximations to target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800" dirty="0" smtClean="0"/>
              <a:t>Errorless teaching to reduce errors:</a:t>
            </a:r>
          </a:p>
          <a:p>
            <a:pPr lvl="1"/>
            <a:r>
              <a:rPr lang="en-US" sz="2400" dirty="0" smtClean="0"/>
              <a:t>Deliberate cues used in early learning trials to enhance success, support positive experience</a:t>
            </a:r>
          </a:p>
        </p:txBody>
      </p:sp>
    </p:spTree>
    <p:extLst>
      <p:ext uri="{BB962C8B-B14F-4D97-AF65-F5344CB8AC3E}">
        <p14:creationId xmlns:p14="http://schemas.microsoft.com/office/powerpoint/2010/main" val="7717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125113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Advantages of Discrete Trial</a:t>
            </a:r>
            <a:endParaRPr lang="en-US" dirty="0"/>
          </a:p>
        </p:txBody>
      </p:sp>
      <p:sp>
        <p:nvSpPr>
          <p:cNvPr id="2918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8534400" cy="374015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Provides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multiple opportunities</a:t>
            </a:r>
            <a:r>
              <a:rPr lang="en-US" sz="2800" dirty="0" smtClean="0">
                <a:effectLst/>
              </a:rPr>
              <a:t> to respond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Offers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highly structured</a:t>
            </a:r>
            <a:r>
              <a:rPr lang="en-US" sz="2800" dirty="0" smtClean="0">
                <a:effectLst/>
              </a:rPr>
              <a:t> instructional format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Students often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acquire information</a:t>
            </a:r>
            <a:r>
              <a:rPr lang="en-US" sz="2800" dirty="0" smtClean="0">
                <a:solidFill>
                  <a:srgbClr val="FF0066"/>
                </a:solidFill>
                <a:effectLst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rapidly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Includes a means to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monitor</a:t>
            </a:r>
            <a:r>
              <a:rPr lang="en-US" sz="2800" dirty="0" smtClean="0">
                <a:solidFill>
                  <a:schemeClr val="hlink"/>
                </a:solidFill>
                <a:effectLst/>
              </a:rPr>
              <a:t> </a:t>
            </a:r>
            <a:r>
              <a:rPr lang="en-US" sz="2800" dirty="0" smtClean="0">
                <a:effectLst/>
              </a:rPr>
              <a:t>effectiveness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6BB21247-28C4-4CD4-9210-A1AD092F9E17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258052" name="WordArt 4"/>
          <p:cNvSpPr>
            <a:spLocks noChangeArrowheads="1" noChangeShapeType="1" noTextEdit="1"/>
          </p:cNvSpPr>
          <p:nvPr/>
        </p:nvSpPr>
        <p:spPr bwMode="auto">
          <a:xfrm>
            <a:off x="7162800" y="304800"/>
            <a:ext cx="12954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215901"/>
              </p:ext>
            </p:extLst>
          </p:nvPr>
        </p:nvGraphicFramePr>
        <p:xfrm>
          <a:off x="152400" y="538703"/>
          <a:ext cx="8839200" cy="6080503"/>
        </p:xfrm>
        <a:graphic>
          <a:graphicData uri="http://schemas.openxmlformats.org/drawingml/2006/table">
            <a:tbl>
              <a:tblPr/>
              <a:tblGrid>
                <a:gridCol w="7924800"/>
                <a:gridCol w="914400"/>
              </a:tblGrid>
              <a:tr h="16927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Capitalize on visual strengths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Provide individualized visual learning tools: schedules, calendars, cue cards, written instructions to augment verbal 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Design the environment to support visual strengths: define classroom areas through placement of furniture, partitions, blue tape, labels, etc.</a:t>
                      </a: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1" dirty="0">
                          <a:latin typeface="Calibri"/>
                          <a:ea typeface="Calibri"/>
                          <a:cs typeface="Times New Roman"/>
                        </a:rPr>
                        <a:t>Reflection: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3397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Attend to Sensory Differences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Watch for indicators that sensory challenges prevent learning new skills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Provide techniques to help with regulation of sensory input: request info from family, OT, previous teacher, consultant </a:t>
                      </a: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4147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Match instructional techniques to learning strengths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"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Assess instructional needs: small/large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group, individual/intensive, etc.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"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Develop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measurable goals that reflect: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academics,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language,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social/behavioral, adaptive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needs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Adjust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schedule to support 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optimal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focus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on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task, etc. 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4147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Generate interest in learning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Utilize areas of interest to provide a means of engagement, if needed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Offer individualized, meaningful reinforcement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Plan for reduction of reinforcement before it starts! 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Teach required routines: asking for help, wait, managing materials, 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etc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75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5459" name="Rectangle 3"/>
          <p:cNvSpPr>
            <a:spLocks noChangeArrowheads="1"/>
          </p:cNvSpPr>
          <p:nvPr/>
        </p:nvSpPr>
        <p:spPr bwMode="auto">
          <a:xfrm>
            <a:off x="714103" y="134034"/>
            <a:ext cx="65834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Foundations to Support Individuals with Autism Spectrum Disorder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5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125113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Disadvantages of Discrete Trial</a:t>
            </a:r>
            <a:endParaRPr lang="en-US" dirty="0"/>
          </a:p>
        </p:txBody>
      </p:sp>
      <p:sp>
        <p:nvSpPr>
          <p:cNvPr id="2928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07361"/>
            <a:ext cx="8763000" cy="4051437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>
                <a:effectLst/>
              </a:rPr>
              <a:t>May be conducted in </a:t>
            </a:r>
            <a:r>
              <a:rPr lang="en-US" sz="2800" dirty="0">
                <a:solidFill>
                  <a:srgbClr val="FFFF00"/>
                </a:solidFill>
                <a:effectLst/>
              </a:rPr>
              <a:t>isolated settings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rgbClr val="FFFF00"/>
                </a:solidFill>
                <a:effectLst/>
              </a:rPr>
              <a:t>Generalization of skills </a:t>
            </a:r>
            <a:r>
              <a:rPr lang="en-US" sz="2800" dirty="0">
                <a:effectLst/>
              </a:rPr>
              <a:t>may be a problem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>
                <a:effectLst/>
              </a:rPr>
              <a:t>Not appropriate for </a:t>
            </a:r>
            <a:r>
              <a:rPr lang="en-US" sz="2800" dirty="0">
                <a:solidFill>
                  <a:srgbClr val="FFFF00"/>
                </a:solidFill>
                <a:effectLst/>
              </a:rPr>
              <a:t>longer chains</a:t>
            </a:r>
            <a:r>
              <a:rPr lang="en-US" sz="2800" dirty="0">
                <a:effectLst/>
              </a:rPr>
              <a:t> of behavior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>
                <a:effectLst/>
              </a:rPr>
              <a:t>May not teach </a:t>
            </a:r>
            <a:r>
              <a:rPr lang="en-US" sz="2800" dirty="0">
                <a:solidFill>
                  <a:srgbClr val="FFFF00"/>
                </a:solidFill>
                <a:effectLst/>
              </a:rPr>
              <a:t>responding in a group</a:t>
            </a:r>
            <a:r>
              <a:rPr lang="en-US" sz="2800" dirty="0">
                <a:effectLst/>
              </a:rPr>
              <a:t>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A48A665-0EAD-4334-ABE6-A1A7BC0E84BE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259076" name="WordArt 4"/>
          <p:cNvSpPr>
            <a:spLocks noChangeArrowheads="1" noChangeShapeType="1" noTextEdit="1"/>
          </p:cNvSpPr>
          <p:nvPr/>
        </p:nvSpPr>
        <p:spPr bwMode="auto">
          <a:xfrm>
            <a:off x="7239000" y="457200"/>
            <a:ext cx="1371600" cy="762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2057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</a:t>
            </a:r>
            <a:r>
              <a:rPr lang="en-US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What Skills Might You Teach</a:t>
            </a:r>
            <a:br>
              <a:rPr lang="en-US" sz="3600" dirty="0" smtClean="0"/>
            </a:br>
            <a:r>
              <a:rPr lang="en-US" sz="3600" dirty="0" smtClean="0"/>
              <a:t>Using Discrete Trial Instruction for Your Target Student?</a:t>
            </a:r>
            <a:endParaRPr lang="en-US" sz="4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520248A6-59B6-4B76-BA15-9515E6DC94E5}" type="slidenum">
              <a:rPr lang="en-US"/>
              <a:pPr>
                <a:defRPr/>
              </a:pPr>
              <a:t>31</a:t>
            </a:fld>
            <a:endParaRPr lang="en-US"/>
          </a:p>
        </p:txBody>
      </p:sp>
      <p:pic>
        <p:nvPicPr>
          <p:cNvPr id="262147" name="Picture 6" descr="MCj020548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429000"/>
            <a:ext cx="29718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26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“Finding the Words”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B576C9D-FB06-482B-BCAD-BD2FD0DA140F}" type="slidenum">
              <a:rPr lang="en-US"/>
              <a:pPr>
                <a:defRPr/>
              </a:pPr>
              <a:t>32</a:t>
            </a:fld>
            <a:endParaRPr lang="en-US"/>
          </a:p>
        </p:txBody>
      </p:sp>
      <p:pic>
        <p:nvPicPr>
          <p:cNvPr id="252932" name="Picture 4" descr="MCBS0006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7150" y="152400"/>
            <a:ext cx="397806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933" name="Text Box 6"/>
          <p:cNvSpPr txBox="1">
            <a:spLocks noChangeArrowheads="1"/>
          </p:cNvSpPr>
          <p:nvPr/>
        </p:nvSpPr>
        <p:spPr bwMode="auto">
          <a:xfrm>
            <a:off x="1524000" y="5867400"/>
            <a:ext cx="647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hlinkClick r:id="rId3"/>
              </a:rPr>
              <a:t>http://abcnews.go.com/health/autism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9916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B4D3D6"/>
                </a:solidFill>
              </a:rPr>
              <a:t/>
            </a:r>
            <a:br>
              <a:rPr lang="en-US" sz="4000" dirty="0" smtClean="0">
                <a:solidFill>
                  <a:srgbClr val="B4D3D6"/>
                </a:solidFill>
              </a:rPr>
            </a:br>
            <a:r>
              <a:rPr lang="en-US" sz="4000" dirty="0" smtClean="0">
                <a:solidFill>
                  <a:srgbClr val="B4D3D6"/>
                </a:solidFill>
              </a:rPr>
              <a:t/>
            </a:r>
            <a:br>
              <a:rPr lang="en-US" sz="4000" dirty="0" smtClean="0">
                <a:solidFill>
                  <a:srgbClr val="B4D3D6"/>
                </a:solidFill>
              </a:rPr>
            </a:br>
            <a:r>
              <a:rPr lang="en-US" sz="4000" dirty="0" smtClean="0">
                <a:solidFill>
                  <a:srgbClr val="B4D3D6"/>
                </a:solidFill>
              </a:rPr>
              <a:t> </a:t>
            </a:r>
            <a:r>
              <a:rPr lang="en-US" sz="4000" b="1" dirty="0" smtClean="0">
                <a:solidFill>
                  <a:srgbClr val="62C2CC"/>
                </a:solidFill>
              </a:rPr>
              <a:t>TEACCH </a:t>
            </a:r>
            <a:r>
              <a:rPr lang="en-US" sz="4000" dirty="0" smtClean="0">
                <a:solidFill>
                  <a:srgbClr val="62C2CC"/>
                </a:solidFill>
              </a:rPr>
              <a:t>Model</a:t>
            </a:r>
            <a:r>
              <a:rPr lang="en-US" dirty="0" smtClean="0">
                <a:solidFill>
                  <a:srgbClr val="62C2CC"/>
                </a:solidFill>
              </a:rPr>
              <a:t/>
            </a:r>
            <a:br>
              <a:rPr lang="en-US" dirty="0" smtClean="0">
                <a:solidFill>
                  <a:srgbClr val="62C2CC"/>
                </a:solidFill>
              </a:rPr>
            </a:br>
            <a:r>
              <a:rPr lang="en-US" dirty="0" smtClean="0">
                <a:solidFill>
                  <a:srgbClr val="62C2CC"/>
                </a:solidFill>
              </a:rPr>
              <a:t> </a:t>
            </a:r>
            <a:r>
              <a:rPr lang="en-US" sz="2800" dirty="0" smtClean="0">
                <a:solidFill>
                  <a:srgbClr val="62C2CC"/>
                </a:solidFill>
              </a:rPr>
              <a:t>University of North Carolina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200" dirty="0" smtClean="0"/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xfrm>
            <a:off x="34834" y="2133600"/>
            <a:ext cx="8610600" cy="4114800"/>
          </a:xfrm>
        </p:spPr>
        <p:txBody>
          <a:bodyPr>
            <a:normAutofit/>
          </a:bodyPr>
          <a:lstStyle/>
          <a:p>
            <a:pPr lvl="1" eaLnBrk="1" hangingPunct="1">
              <a:buNone/>
              <a:defRPr/>
            </a:pPr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TEACCH Philosophy:</a:t>
            </a:r>
            <a:endParaRPr lang="en-US" sz="40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1" eaLnBrk="1" hangingPunct="1">
              <a:buClr>
                <a:srgbClr val="14ACB0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Focus on independence, support provided by following known routines</a:t>
            </a:r>
          </a:p>
          <a:p>
            <a:pPr lvl="1" eaLnBrk="1" hangingPunct="1">
              <a:buClr>
                <a:srgbClr val="0CB4C6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Consider students’ strengths</a:t>
            </a:r>
          </a:p>
          <a:p>
            <a:pPr lvl="1" eaLnBrk="1" hangingPunct="1">
              <a:buClr>
                <a:srgbClr val="10C7DA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Support the “culture of autism”</a:t>
            </a:r>
          </a:p>
          <a:p>
            <a:pPr lvl="1" eaLnBrk="1" hangingPunct="1">
              <a:buClr>
                <a:srgbClr val="22BAD8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Includes “structured teaching” approach to learning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20E73DBC-0BB6-414F-8872-1062ED7DA19C}" type="slidenum">
              <a:rPr lang="en-US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201313" cy="924475"/>
          </a:xfrm>
        </p:spPr>
        <p:txBody>
          <a:bodyPr/>
          <a:lstStyle/>
          <a:p>
            <a:pPr>
              <a:defRPr/>
            </a:pPr>
            <a:r>
              <a:rPr lang="en-US" sz="3600" dirty="0"/>
              <a:t> 2. Structured Teaching: </a:t>
            </a:r>
            <a:r>
              <a:rPr lang="en-US" sz="3600" dirty="0">
                <a:solidFill>
                  <a:srgbClr val="B4D3D6"/>
                </a:solidFill>
              </a:rPr>
              <a:t/>
            </a:r>
            <a:br>
              <a:rPr lang="en-US" sz="3600" dirty="0">
                <a:solidFill>
                  <a:srgbClr val="B4D3D6"/>
                </a:solidFill>
              </a:rPr>
            </a:br>
            <a:r>
              <a:rPr lang="en-US" sz="3600" dirty="0">
                <a:solidFill>
                  <a:srgbClr val="B4D3D6"/>
                </a:solidFill>
              </a:rPr>
              <a:t> </a:t>
            </a:r>
            <a:r>
              <a:rPr lang="en-US" sz="2400" b="1" dirty="0">
                <a:solidFill>
                  <a:srgbClr val="62C2CC"/>
                </a:solidFill>
              </a:rPr>
              <a:t>TEACCH </a:t>
            </a:r>
            <a:r>
              <a:rPr lang="en-US" sz="2400" dirty="0">
                <a:solidFill>
                  <a:srgbClr val="62C2CC"/>
                </a:solidFill>
              </a:rPr>
              <a:t>Model</a:t>
            </a:r>
            <a:br>
              <a:rPr lang="en-US" sz="2400" dirty="0">
                <a:solidFill>
                  <a:srgbClr val="62C2CC"/>
                </a:solidFill>
              </a:rPr>
            </a:br>
            <a:r>
              <a:rPr lang="en-US" sz="2400" dirty="0">
                <a:solidFill>
                  <a:srgbClr val="62C2CC"/>
                </a:solidFill>
              </a:rPr>
              <a:t> University of North </a:t>
            </a:r>
            <a:r>
              <a:rPr lang="en-US" sz="2400" dirty="0" smtClean="0">
                <a:solidFill>
                  <a:srgbClr val="62C2CC"/>
                </a:solidFill>
              </a:rPr>
              <a:t>Carolina</a:t>
            </a:r>
            <a:endParaRPr lang="en-US" sz="2400" b="1" dirty="0">
              <a:solidFill>
                <a:srgbClr val="62C2CC"/>
              </a:solidFill>
            </a:endParaRP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81200"/>
            <a:ext cx="8763000" cy="4114800"/>
          </a:xfrm>
        </p:spPr>
        <p:txBody>
          <a:bodyPr>
            <a:normAutofit/>
          </a:bodyPr>
          <a:lstStyle/>
          <a:p>
            <a:pPr lvl="1" eaLnBrk="1" hangingPunct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Organize the physical environment</a:t>
            </a:r>
          </a:p>
          <a:p>
            <a:pPr lvl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rgbClr val="FFFF00"/>
                </a:solidFill>
              </a:rPr>
              <a:t>Use visually clear materials and visual cues to promote generalization</a:t>
            </a:r>
          </a:p>
          <a:p>
            <a:pPr lvl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/>
              <a:t>Establish positive and productive routines</a:t>
            </a:r>
          </a:p>
          <a:p>
            <a:pPr lvl="1" eaLnBrk="1" hangingPunct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Develop relevant schedules</a:t>
            </a:r>
          </a:p>
          <a:p>
            <a:pPr lvl="1" eaLnBrk="1" hangingPunct="1">
              <a:buClr>
                <a:srgbClr val="26ACCC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Develop individualized work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A3A1F47F-6175-4713-9002-0B80A3826686}" type="slidenum">
              <a:rPr lang="en-US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Individual </a:t>
            </a:r>
            <a:r>
              <a:rPr lang="en-US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Work Systems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229600" cy="4800600"/>
          </a:xfrm>
        </p:spPr>
        <p:txBody>
          <a:bodyPr>
            <a:normAutofit/>
          </a:bodyPr>
          <a:lstStyle/>
          <a:p>
            <a:pPr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Functional activities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“shoebox tasks”, assembly, labeling, concepts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little verbal instruction used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teaches left to right progression</a:t>
            </a:r>
          </a:p>
          <a:p>
            <a:pPr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Promotes independent work habits</a:t>
            </a:r>
            <a:r>
              <a:rPr lang="en-US" sz="3600" dirty="0" smtClean="0">
                <a:effectLst/>
              </a:rPr>
              <a:t>	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What to do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How much to do 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Finishing point</a:t>
            </a:r>
          </a:p>
          <a:p>
            <a:pPr lvl="1" eaLnBrk="1" hangingPunct="1">
              <a:buClr>
                <a:srgbClr val="21A8AF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effectLst/>
              </a:rPr>
              <a:t>What happens next</a:t>
            </a:r>
            <a:endParaRPr lang="en-US" sz="4000" dirty="0" smtClean="0">
              <a:effectLst/>
            </a:endParaRPr>
          </a:p>
          <a:p>
            <a:pPr lvl="1" eaLnBrk="1" hangingPunct="1">
              <a:buClr>
                <a:srgbClr val="21A8AF"/>
              </a:buClr>
              <a:defRPr/>
            </a:pPr>
            <a:endParaRPr lang="en-US" sz="3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DC65AA8E-7633-475A-9443-BBEC750E8A93}" type="slidenum">
              <a:rPr lang="en-US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Sample Work Systems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363B9C0-9C2C-4D61-8529-138AE2A8EAE9}" type="slidenum">
              <a:rPr lang="en-US"/>
              <a:pPr>
                <a:defRPr/>
              </a:pPr>
              <a:t>36</a:t>
            </a:fld>
            <a:endParaRPr lang="en-US"/>
          </a:p>
        </p:txBody>
      </p:sp>
      <p:pic>
        <p:nvPicPr>
          <p:cNvPr id="30724" name="Picture 4" descr="jig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812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Mvc-001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755" y="19812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Work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7088"/>
            <a:ext cx="8839200" cy="456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0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353713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Advantages </a:t>
            </a:r>
            <a:r>
              <a:rPr lang="en-US" dirty="0" smtClean="0"/>
              <a:t>of Structured Teaching    </a:t>
            </a:r>
            <a:endParaRPr lang="en-US" dirty="0"/>
          </a:p>
        </p:txBody>
      </p:sp>
      <p:sp>
        <p:nvSpPr>
          <p:cNvPr id="406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1050"/>
            <a:ext cx="8229600" cy="4017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/>
              <a:t>Builds </a:t>
            </a:r>
            <a:r>
              <a:rPr lang="en-US" sz="2800" dirty="0">
                <a:solidFill>
                  <a:srgbClr val="FFFF00"/>
                </a:solidFill>
              </a:rPr>
              <a:t>independence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/>
              <a:t>Provides opportunities for </a:t>
            </a:r>
            <a:r>
              <a:rPr lang="en-US" sz="2800" dirty="0">
                <a:solidFill>
                  <a:srgbClr val="FFFF00"/>
                </a:solidFill>
              </a:rPr>
              <a:t>practice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/>
              <a:t>Structure enhances ability to stay on task,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enhancing productivity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sz="16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/>
              <a:t>Instruction capitalizes</a:t>
            </a:r>
            <a:r>
              <a:rPr lang="en-US" sz="2800" dirty="0">
                <a:solidFill>
                  <a:srgbClr val="FFFF00"/>
                </a:solidFill>
              </a:rPr>
              <a:t> on visual strengths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35B863D7-3B1E-40A6-8459-AC7DDBF0EEFD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7467600" y="609600"/>
            <a:ext cx="12954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6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6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6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6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6733"/>
            <a:ext cx="8001000" cy="924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Disadvantages of Structured Teaching    </a:t>
            </a:r>
            <a:endParaRPr lang="en-US" dirty="0"/>
          </a:p>
        </p:txBody>
      </p:sp>
      <p:sp>
        <p:nvSpPr>
          <p:cNvPr id="407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rgbClr val="FFFF00"/>
                </a:solidFill>
              </a:rPr>
              <a:t>Interaction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/>
              <a:t>is limited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sz="20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rgbClr val="FFFF00"/>
                </a:solidFill>
              </a:rPr>
              <a:t>Materials </a:t>
            </a:r>
            <a:r>
              <a:rPr lang="en-US" sz="2800" dirty="0"/>
              <a:t>must be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developed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rgbClr val="FFFF00"/>
                </a:solidFill>
              </a:rPr>
              <a:t>Physical environment</a:t>
            </a:r>
            <a:r>
              <a:rPr lang="en-US" sz="2800" dirty="0"/>
              <a:t> must accommodate materials in the work space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endParaRPr lang="en-US" dirty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rgbClr val="FFFF00"/>
                </a:solidFill>
              </a:rPr>
              <a:t>Generalization</a:t>
            </a:r>
            <a:r>
              <a:rPr lang="en-US" sz="2800" dirty="0"/>
              <a:t> may be a problem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92EC2E2-DC79-46CA-8034-29016217D94E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7467600" y="1219200"/>
            <a:ext cx="1371600" cy="762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57960"/>
              </p:ext>
            </p:extLst>
          </p:nvPr>
        </p:nvGraphicFramePr>
        <p:xfrm>
          <a:off x="190500" y="533400"/>
          <a:ext cx="8763000" cy="6060311"/>
        </p:xfrm>
        <a:graphic>
          <a:graphicData uri="http://schemas.openxmlformats.org/drawingml/2006/table">
            <a:tbl>
              <a:tblPr/>
              <a:tblGrid>
                <a:gridCol w="7886700"/>
                <a:gridCol w="876300"/>
              </a:tblGrid>
              <a:tr h="13310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Remediate organizational challenges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reate tools to self-monitor own preparedness: book, pencil, paper, etc.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Use formatting, such as: enlarged text, boldface,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extra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spacing, highlighting,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bulleting, etc.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 enhance print-based materials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3310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Address social skill deficits 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Assess social skill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challenges, areas of need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Develop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, prioritize,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teach and monitor meaningful social skill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goals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Promote social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problem solving 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3310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Recognize that anxiety &amp; frustration are often factors 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Utilize calming techniques to reduce effects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Teach self-monitoring techniques to enhance coping skills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Offer team support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74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Promote a welcoming climate</a:t>
                      </a:r>
                      <a:endParaRPr lang="en-US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All students learn to be good school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friends; consider “peer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supports”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greet/acknowledge one another, invite others to join an activity, allow wait time for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peers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 respond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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Look for and celebrate success in all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students and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staff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!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534" marR="465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75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5459" name="Rectangle 3"/>
          <p:cNvSpPr>
            <a:spLocks noChangeArrowheads="1"/>
          </p:cNvSpPr>
          <p:nvPr/>
        </p:nvSpPr>
        <p:spPr bwMode="auto">
          <a:xfrm>
            <a:off x="685799" y="134034"/>
            <a:ext cx="65834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Foundations to Support Individuals with Autism Spectrum Disorder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2057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</a:t>
            </a:r>
            <a:r>
              <a:rPr lang="en-US" sz="3600" b="1" dirty="0" smtClean="0">
                <a:solidFill>
                  <a:srgbClr val="62C2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What Skills Might You Teach</a:t>
            </a:r>
            <a:br>
              <a:rPr lang="en-US" sz="3600" dirty="0" smtClean="0"/>
            </a:br>
            <a:r>
              <a:rPr lang="en-US" sz="3600" dirty="0" smtClean="0"/>
              <a:t>Using Structured Teaching for Your Target Student?</a:t>
            </a:r>
            <a:endParaRPr lang="en-US" sz="4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520248A6-59B6-4B76-BA15-9515E6DC94E5}" type="slidenum">
              <a:rPr lang="en-US"/>
              <a:pPr>
                <a:defRPr/>
              </a:pPr>
              <a:t>40</a:t>
            </a:fld>
            <a:endParaRPr lang="en-US"/>
          </a:p>
        </p:txBody>
      </p:sp>
      <p:pic>
        <p:nvPicPr>
          <p:cNvPr id="262147" name="Picture 6" descr="MCj020548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895600"/>
            <a:ext cx="29718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32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Influence Successful Skill Acquisition: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7125112" cy="405143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effectLst/>
              </a:rPr>
              <a:t>Generalization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FFFF66"/>
                </a:solidFill>
                <a:effectLst/>
              </a:rPr>
              <a:t>Instructional Control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effectLst/>
              </a:rPr>
              <a:t>Principles of Motivation and Reinforcement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FFFF66"/>
                </a:solidFill>
              </a:rPr>
              <a:t>Strategic Supports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Access to the Curriculum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E0D8F-8F6E-41CF-9C68-8F4468418DC9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1. Generalization </a:t>
            </a:r>
            <a:r>
              <a:rPr lang="en-US" dirty="0"/>
              <a:t>of Skills!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3600" dirty="0" smtClean="0">
                <a:effectLst/>
              </a:rPr>
              <a:t>Across…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effectLst/>
              </a:rPr>
              <a:t>Settings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FCF721"/>
                </a:solidFill>
                <a:effectLst/>
              </a:rPr>
              <a:t>People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effectLst/>
              </a:rPr>
              <a:t>Materials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FCF721"/>
                </a:solidFill>
                <a:effectLst/>
              </a:rPr>
              <a:t>Instructions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effectLst/>
              </a:rPr>
              <a:t>Time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320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E2D3F-A01C-4A15-AC73-AE26775436C0}" type="slidenum">
              <a:rPr lang="en-US"/>
              <a:pPr>
                <a:defRPr/>
              </a:pPr>
              <a:t>42</a:t>
            </a:fld>
            <a:endParaRPr lang="en-US"/>
          </a:p>
        </p:txBody>
      </p:sp>
      <p:pic>
        <p:nvPicPr>
          <p:cNvPr id="283652" name="Picture 4" descr="j01833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438400"/>
            <a:ext cx="2351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9144000" cy="1371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2. Instructional </a:t>
            </a:r>
            <a:r>
              <a:rPr lang="en-US" dirty="0"/>
              <a:t>Control </a:t>
            </a:r>
            <a:br>
              <a:rPr lang="en-US" dirty="0"/>
            </a:br>
            <a:r>
              <a:rPr lang="en-US" dirty="0" smtClean="0"/>
              <a:t>    </a:t>
            </a:r>
            <a:r>
              <a:rPr lang="en-US" sz="2800" dirty="0" smtClean="0"/>
              <a:t>Reduce Errors </a:t>
            </a:r>
            <a:r>
              <a:rPr lang="en-US" sz="2800" dirty="0"/>
              <a:t>/ Support Success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" y="6172200"/>
            <a:ext cx="608287" cy="365125"/>
          </a:xfrm>
        </p:spPr>
        <p:txBody>
          <a:bodyPr/>
          <a:lstStyle/>
          <a:p>
            <a:pPr>
              <a:defRPr/>
            </a:pPr>
            <a:fld id="{981B6A92-2D1A-479B-81A8-76CED6AF2947}" type="slidenum">
              <a:rPr lang="en-US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395267" name="Rectangle 3"/>
          <p:cNvSpPr>
            <a:spLocks noChangeArrowheads="1"/>
          </p:cNvSpPr>
          <p:nvPr/>
        </p:nvSpPr>
        <p:spPr bwMode="auto">
          <a:xfrm>
            <a:off x="457200" y="1447800"/>
            <a:ext cx="807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/>
              <a:t>Keep demands low at first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FCF721"/>
                </a:solidFill>
              </a:rPr>
              <a:t>Intersperse easy and difficult demands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/>
              <a:t>Pace instruction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FCF721"/>
                </a:solidFill>
              </a:rPr>
              <a:t>Mix and vary instruction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/>
              <a:t>Connect teaching environment with reinforcement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134558" cy="924475"/>
          </a:xfrm>
        </p:spPr>
        <p:txBody>
          <a:bodyPr/>
          <a:lstStyle/>
          <a:p>
            <a:r>
              <a:rPr lang="en-US" dirty="0"/>
              <a:t>Instructional Control </a:t>
            </a:r>
            <a:br>
              <a:rPr lang="en-US" dirty="0"/>
            </a:br>
            <a:r>
              <a:rPr lang="en-US" sz="2800" dirty="0" smtClean="0"/>
              <a:t>Reduce </a:t>
            </a:r>
            <a:r>
              <a:rPr lang="en-US" sz="2800" dirty="0"/>
              <a:t>Errors / Support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534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For some students, a PLAN is necessary to build a rapport with instruction &amp; instructors</a:t>
            </a:r>
          </a:p>
          <a:p>
            <a:pPr lvl="1"/>
            <a:r>
              <a:rPr lang="en-US" sz="2400" dirty="0" smtClean="0"/>
              <a:t>Teachers and staff:</a:t>
            </a:r>
          </a:p>
          <a:p>
            <a:pPr lvl="2"/>
            <a:r>
              <a:rPr lang="en-US" sz="2200" dirty="0" smtClean="0"/>
              <a:t> are the Keepers of all things wonderful</a:t>
            </a:r>
          </a:p>
          <a:p>
            <a:pPr lvl="2"/>
            <a:r>
              <a:rPr lang="en-US" sz="2200" dirty="0" smtClean="0">
                <a:solidFill>
                  <a:srgbClr val="FFFF66"/>
                </a:solidFill>
              </a:rPr>
              <a:t> provide opportunities to gain access to things I need/want</a:t>
            </a:r>
          </a:p>
          <a:p>
            <a:pPr lvl="2"/>
            <a:r>
              <a:rPr lang="en-US" sz="2200" dirty="0" smtClean="0"/>
              <a:t> consider meaning in the work I do</a:t>
            </a:r>
          </a:p>
          <a:p>
            <a:pPr lvl="2"/>
            <a:r>
              <a:rPr lang="en-US" sz="2200" dirty="0" smtClean="0">
                <a:solidFill>
                  <a:srgbClr val="FFFF66"/>
                </a:solidFill>
              </a:rPr>
              <a:t> keep language simple and clear –     </a:t>
            </a:r>
          </a:p>
          <a:p>
            <a:pPr marL="914400" lvl="2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work/play  work/break  =  bad/good  hard/easy</a:t>
            </a:r>
            <a:endParaRPr lang="en-US" sz="22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3. Principles of Motivation and Reinforcement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763000" cy="5029200"/>
          </a:xfrm>
        </p:spPr>
        <p:txBody>
          <a:bodyPr>
            <a:normAutofit/>
          </a:bodyPr>
          <a:lstStyle/>
          <a:p>
            <a:pPr>
              <a:buClr>
                <a:srgbClr val="2C8C6C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effectLst/>
              </a:rPr>
              <a:t>“Motivation Resistance”</a:t>
            </a:r>
          </a:p>
          <a:p>
            <a:pPr>
              <a:buClr>
                <a:srgbClr val="2C8C6C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Unique </a:t>
            </a:r>
            <a:r>
              <a:rPr lang="en-US" sz="2800" dirty="0" err="1" smtClean="0">
                <a:solidFill>
                  <a:srgbClr val="FFFF00"/>
                </a:solidFill>
              </a:rPr>
              <a:t>Reinforcers</a:t>
            </a:r>
            <a:endParaRPr lang="en-US" sz="2800" dirty="0" smtClean="0">
              <a:solidFill>
                <a:srgbClr val="FFFF00"/>
              </a:solidFill>
              <a:effectLst/>
            </a:endParaRPr>
          </a:p>
          <a:p>
            <a:pPr>
              <a:buClr>
                <a:srgbClr val="2C8C6C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effectLst/>
              </a:rPr>
              <a:t>Connect meaning to tasks</a:t>
            </a:r>
          </a:p>
          <a:p>
            <a:pPr>
              <a:buClr>
                <a:srgbClr val="2C8C6C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Build instructional momentum</a:t>
            </a:r>
          </a:p>
          <a:p>
            <a:pPr>
              <a:buClr>
                <a:srgbClr val="2C8C6C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effectLst/>
              </a:rPr>
              <a:t>Contribute to reducing anxiety</a:t>
            </a:r>
          </a:p>
          <a:p>
            <a:pPr>
              <a:buClr>
                <a:srgbClr val="2C8C6C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FCF721"/>
                </a:solidFill>
                <a:effectLst/>
              </a:rPr>
              <a:t>Useful when setting goals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hlink"/>
                </a:solidFill>
                <a:effectLst/>
              </a:rPr>
              <a:t>* </a:t>
            </a:r>
            <a:r>
              <a:rPr lang="en-US" sz="2400" i="1" dirty="0" smtClean="0">
                <a:effectLst/>
              </a:rPr>
              <a:t>Reduce </a:t>
            </a:r>
            <a:r>
              <a:rPr lang="en-US" sz="2400" i="1" dirty="0" err="1" smtClean="0">
                <a:effectLst/>
              </a:rPr>
              <a:t>Reinforcers</a:t>
            </a:r>
            <a:r>
              <a:rPr lang="en-US" sz="2400" i="1" dirty="0" smtClean="0">
                <a:effectLst/>
              </a:rPr>
              <a:t> as students gain success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i="1" dirty="0" smtClean="0">
                <a:solidFill>
                  <a:schemeClr val="hlink"/>
                </a:solidFill>
                <a:effectLst/>
              </a:rPr>
              <a:t>*</a:t>
            </a:r>
            <a:r>
              <a:rPr lang="en-US" sz="2400" i="1" dirty="0" smtClean="0">
                <a:solidFill>
                  <a:srgbClr val="FCF721"/>
                </a:solidFill>
                <a:effectLst/>
              </a:rPr>
              <a:t> High interest instruction builds motivation!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Potential Reinforcer Profile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Visual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Auditory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Tactile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Kinetic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i="1" dirty="0" smtClean="0">
                <a:solidFill>
                  <a:schemeClr val="tx2"/>
                </a:solidFill>
                <a:effectLst/>
              </a:rPr>
              <a:t>Social</a:t>
            </a:r>
            <a:r>
              <a:rPr lang="en-US" sz="2800" dirty="0" smtClean="0">
                <a:solidFill>
                  <a:schemeClr val="tx2"/>
                </a:solidFill>
                <a:effectLst/>
              </a:rPr>
              <a:t>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97508-919B-43E4-9AC4-67AF73C9BD99}" type="slidenum">
              <a:rPr lang="en-US"/>
              <a:pPr>
                <a:defRPr/>
              </a:pPr>
              <a:t>46</a:t>
            </a:fld>
            <a:endParaRPr lang="en-US"/>
          </a:p>
        </p:txBody>
      </p:sp>
      <p:pic>
        <p:nvPicPr>
          <p:cNvPr id="287748" name="Picture 6" descr="MCj020548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2590800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749" name="Text Box 6"/>
          <p:cNvSpPr txBox="1">
            <a:spLocks noChangeArrowheads="1"/>
          </p:cNvSpPr>
          <p:nvPr/>
        </p:nvSpPr>
        <p:spPr bwMode="auto">
          <a:xfrm>
            <a:off x="609600" y="5410200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hlinkClick r:id="rId3"/>
              </a:rPr>
              <a:t>www.behaviordoctor.org</a:t>
            </a:r>
            <a:r>
              <a:rPr lang="en-US" sz="2400" dirty="0" smtClean="0"/>
              <a:t>   </a:t>
            </a:r>
            <a:r>
              <a:rPr lang="en-US" sz="2400" dirty="0">
                <a:solidFill>
                  <a:schemeClr val="tx2"/>
                </a:solidFill>
              </a:rPr>
              <a:t>Mining for Gold, pg. 67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0600"/>
            <a:ext cx="7677358" cy="924475"/>
          </a:xfrm>
        </p:spPr>
        <p:txBody>
          <a:bodyPr/>
          <a:lstStyle/>
          <a:p>
            <a:r>
              <a:rPr lang="en-US" sz="3600" dirty="0" smtClean="0"/>
              <a:t>4. Strategic Support: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924799" cy="4051437"/>
          </a:xfrm>
        </p:spPr>
        <p:txBody>
          <a:bodyPr>
            <a:noAutofit/>
          </a:bodyPr>
          <a:lstStyle/>
          <a:p>
            <a:r>
              <a:rPr lang="en-US" sz="2800" dirty="0" smtClean="0"/>
              <a:t>Determine the of level support needed and plan for reduction before it begins!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90600"/>
            <a:ext cx="7848600" cy="924475"/>
          </a:xfrm>
        </p:spPr>
        <p:txBody>
          <a:bodyPr/>
          <a:lstStyle/>
          <a:p>
            <a:r>
              <a:rPr lang="en-US" sz="3600" dirty="0" smtClean="0"/>
              <a:t>Prompting – </a:t>
            </a:r>
            <a:br>
              <a:rPr lang="en-US" sz="3600" dirty="0" smtClean="0"/>
            </a:br>
            <a:r>
              <a:rPr lang="en-US" sz="3600" dirty="0" smtClean="0"/>
              <a:t>Support or Co-dependence?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40332" cy="4051437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dirty="0"/>
              <a:t>H</a:t>
            </a:r>
            <a:r>
              <a:rPr lang="en-US" sz="2800" dirty="0" smtClean="0"/>
              <a:t>elp is on its way! Why not wait?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Helper vs. </a:t>
            </a:r>
            <a:r>
              <a:rPr lang="en-US" sz="2800" dirty="0" err="1" smtClean="0"/>
              <a:t>Helpee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The best support assistant puts themself out of a job!</a:t>
            </a:r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8229600" cy="7302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dirty="0" smtClean="0"/>
              <a:t>Types </a:t>
            </a:r>
            <a:r>
              <a:rPr lang="en-US" sz="4000" dirty="0"/>
              <a:t>Of </a:t>
            </a:r>
            <a:r>
              <a:rPr lang="en-US" sz="4000" dirty="0" smtClean="0"/>
              <a:t>Prompts:</a:t>
            </a:r>
            <a:endParaRPr lang="en-US" sz="4000" dirty="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3200400" y="2133600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Physical 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CF721"/>
                </a:solidFill>
              </a:rPr>
              <a:t>Modeling </a:t>
            </a:r>
            <a:r>
              <a:rPr lang="en-US" sz="3600" dirty="0" smtClean="0"/>
              <a:t> </a:t>
            </a:r>
          </a:p>
          <a:p>
            <a:pPr eaLnBrk="1" hangingPunct="1">
              <a:defRPr/>
            </a:pPr>
            <a:r>
              <a:rPr lang="en-US" sz="3600" dirty="0" smtClean="0"/>
              <a:t>Gestural 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CF721"/>
                </a:solidFill>
              </a:rPr>
              <a:t>Verbal </a:t>
            </a:r>
          </a:p>
          <a:p>
            <a:pPr eaLnBrk="1" hangingPunct="1">
              <a:defRPr/>
            </a:pPr>
            <a:r>
              <a:rPr lang="en-US" sz="3600" dirty="0" smtClean="0"/>
              <a:t>Positional </a:t>
            </a:r>
          </a:p>
          <a:p>
            <a:pPr eaLnBrk="1" hangingPunct="1">
              <a:defRPr/>
            </a:pPr>
            <a:endParaRPr lang="en-US" sz="360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E6E922-F456-47F8-A5F5-499A78F69179}" type="slidenum">
              <a:rPr lang="en-US"/>
              <a:pPr>
                <a:defRPr/>
              </a:pPr>
              <a:t>49</a:t>
            </a:fld>
            <a:endParaRPr lang="en-US"/>
          </a:p>
        </p:txBody>
      </p:sp>
      <p:pic>
        <p:nvPicPr>
          <p:cNvPr id="265220" name="Picture 4" descr="MCj02331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50014"/>
            <a:ext cx="1865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Tahoma" pitchFamily="34" charset="0"/>
              </a:rPr>
              <a:t>  Essence of Autism</a:t>
            </a:r>
            <a:endParaRPr lang="en-US" sz="4400" dirty="0">
              <a:latin typeface="Tahoma" pitchFamily="34" charset="0"/>
            </a:endParaRP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5029200"/>
          </a:xfrm>
        </p:spPr>
        <p:txBody>
          <a:bodyPr/>
          <a:lstStyle/>
          <a:p>
            <a:endParaRPr lang="en-US" sz="2400" b="1" dirty="0">
              <a:solidFill>
                <a:schemeClr val="hlink"/>
              </a:solidFill>
              <a:latin typeface="Tahoma" pitchFamily="34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532868" y="2959274"/>
            <a:ext cx="4038600" cy="3898726"/>
          </a:xfrm>
          <a:prstGeom prst="ellipse">
            <a:avLst/>
          </a:prstGeom>
          <a:solidFill>
            <a:schemeClr val="tx1"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066800" y="914377"/>
            <a:ext cx="4191000" cy="4089794"/>
          </a:xfrm>
          <a:prstGeom prst="ellipse">
            <a:avLst/>
          </a:prstGeom>
          <a:solidFill>
            <a:schemeClr val="tx1">
              <a:lumMod val="75000"/>
              <a:alpha val="30196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DBB9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962400" y="959284"/>
            <a:ext cx="4038600" cy="4069916"/>
          </a:xfrm>
          <a:prstGeom prst="ellipse">
            <a:avLst/>
          </a:prstGeom>
          <a:solidFill>
            <a:schemeClr val="tx1">
              <a:lumMod val="95000"/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20086199">
            <a:off x="1040121" y="2067679"/>
            <a:ext cx="32816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Communication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1409502">
            <a:off x="5001930" y="1968066"/>
            <a:ext cx="29653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Skill Acquisition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9729" y="5245593"/>
            <a:ext cx="20425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Sensory</a:t>
            </a:r>
          </a:p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Regulation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0468" y="1300626"/>
            <a:ext cx="621067" cy="3608011"/>
          </a:xfrm>
          <a:prstGeom prst="rect">
            <a:avLst/>
          </a:prstGeom>
          <a:noFill/>
          <a:ln>
            <a:noFill/>
          </a:ln>
        </p:spPr>
        <p:txBody>
          <a:bodyPr vert="wordArtVert"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</a:t>
            </a:r>
          </a:p>
        </p:txBody>
      </p:sp>
    </p:spTree>
    <p:extLst>
      <p:ext uri="{BB962C8B-B14F-4D97-AF65-F5344CB8AC3E}">
        <p14:creationId xmlns:p14="http://schemas.microsoft.com/office/powerpoint/2010/main" val="3592510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8" grpId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1"/>
            <a:ext cx="77724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Things To Keep In Mind </a:t>
            </a:r>
            <a:br>
              <a:rPr lang="en-US" dirty="0"/>
            </a:br>
            <a:r>
              <a:rPr lang="en-US" dirty="0"/>
              <a:t>When Prompting</a:t>
            </a:r>
            <a:endParaRPr lang="en-US" sz="2800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610600" cy="46482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>
                <a:effectLst/>
              </a:rPr>
              <a:t>Prompts are deliberate teaching strategies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Prompts can prevent learning errors.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effectLst/>
              </a:rPr>
              <a:t>Beware </a:t>
            </a:r>
            <a:r>
              <a:rPr lang="en-US" sz="2800" dirty="0">
                <a:effectLst/>
              </a:rPr>
              <a:t>of inadvertent prompts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Fade </a:t>
            </a:r>
            <a:r>
              <a:rPr lang="en-US" sz="2800" dirty="0">
                <a:solidFill>
                  <a:srgbClr val="FFFF00"/>
                </a:solidFill>
                <a:effectLst/>
              </a:rPr>
              <a:t>prompts gradually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sz="2800" dirty="0" smtClean="0"/>
              <a:t>Have a plan to initiate </a:t>
            </a:r>
            <a:r>
              <a:rPr lang="en-US" sz="2800" b="1" dirty="0" smtClean="0"/>
              <a:t>and</a:t>
            </a:r>
            <a:r>
              <a:rPr lang="en-US" sz="2800" dirty="0" smtClean="0"/>
              <a:t> reduce prompts.</a:t>
            </a:r>
            <a:endParaRPr lang="en-US" sz="2800" dirty="0">
              <a:effectLst/>
            </a:endParaRPr>
          </a:p>
          <a:p>
            <a:pPr eaLnBrk="1" hangingPunct="1">
              <a:defRPr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Time Template for Decreasing Prompts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/>
          </a:p>
        </p:txBody>
      </p:sp>
      <p:pic>
        <p:nvPicPr>
          <p:cNvPr id="275460" name="Picture 4" descr="MCj029350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52400"/>
            <a:ext cx="13350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Access to the Curriculum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125112" cy="2353598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Classroom Organization</a:t>
            </a:r>
          </a:p>
          <a:p>
            <a:r>
              <a:rPr lang="en-US" sz="2800" dirty="0" smtClean="0"/>
              <a:t>Planning the School Day</a:t>
            </a:r>
            <a:endParaRPr lang="en-US" sz="2800" dirty="0"/>
          </a:p>
          <a:p>
            <a:r>
              <a:rPr lang="en-US" sz="2800" dirty="0" smtClean="0"/>
              <a:t>Inclusion Plan</a:t>
            </a:r>
            <a:endParaRPr lang="en-US" sz="2800" dirty="0" smtClean="0"/>
          </a:p>
          <a:p>
            <a:r>
              <a:rPr lang="en-US" sz="2800" dirty="0" smtClean="0"/>
              <a:t>IEP Matrix</a:t>
            </a:r>
          </a:p>
          <a:p>
            <a:r>
              <a:rPr lang="en-US" sz="2800" dirty="0" smtClean="0"/>
              <a:t>Just </a:t>
            </a:r>
            <a:r>
              <a:rPr lang="en-US" sz="2800" dirty="0"/>
              <a:t>the Facts! Student Scenarios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836622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Tahoma" pitchFamily="34" charset="0"/>
              </a:rPr>
              <a:t>  Supports for Behavior</a:t>
            </a:r>
            <a:endParaRPr lang="en-US" sz="4400" dirty="0">
              <a:latin typeface="Tahoma" pitchFamily="34" charset="0"/>
            </a:endParaRP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5029200"/>
          </a:xfrm>
        </p:spPr>
        <p:txBody>
          <a:bodyPr/>
          <a:lstStyle/>
          <a:p>
            <a:endParaRPr lang="en-US" sz="2400" b="1" dirty="0">
              <a:solidFill>
                <a:schemeClr val="hlink"/>
              </a:solidFill>
              <a:latin typeface="Tahoma" pitchFamily="34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532868" y="2959274"/>
            <a:ext cx="4038600" cy="3898726"/>
          </a:xfrm>
          <a:prstGeom prst="ellipse">
            <a:avLst/>
          </a:prstGeom>
          <a:solidFill>
            <a:schemeClr val="tx1"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066800" y="914377"/>
            <a:ext cx="4191000" cy="4089794"/>
          </a:xfrm>
          <a:prstGeom prst="ellipse">
            <a:avLst/>
          </a:prstGeom>
          <a:solidFill>
            <a:schemeClr val="tx1">
              <a:lumMod val="75000"/>
              <a:alpha val="30196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DBB9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962400" y="959284"/>
            <a:ext cx="4038600" cy="4069916"/>
          </a:xfrm>
          <a:prstGeom prst="ellipse">
            <a:avLst/>
          </a:prstGeom>
          <a:solidFill>
            <a:schemeClr val="tx1">
              <a:lumMod val="95000"/>
              <a:alpha val="27059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20086199">
            <a:off x="1040121" y="2067679"/>
            <a:ext cx="32816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Communication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1409502">
            <a:off x="5001930" y="1968066"/>
            <a:ext cx="29653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Skill Acquisition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9729" y="5245593"/>
            <a:ext cx="20425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Sensory</a:t>
            </a:r>
          </a:p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Regulation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0468" y="1300626"/>
            <a:ext cx="621067" cy="3608011"/>
          </a:xfrm>
          <a:prstGeom prst="rect">
            <a:avLst/>
          </a:prstGeom>
          <a:noFill/>
          <a:ln>
            <a:noFill/>
          </a:ln>
        </p:spPr>
        <p:txBody>
          <a:bodyPr vert="wordArtVert"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</a:t>
            </a:r>
          </a:p>
        </p:txBody>
      </p:sp>
    </p:spTree>
    <p:extLst>
      <p:ext uri="{BB962C8B-B14F-4D97-AF65-F5344CB8AC3E}">
        <p14:creationId xmlns:p14="http://schemas.microsoft.com/office/powerpoint/2010/main" val="9495660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8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4354"/>
            <a:ext cx="8229600" cy="1371600"/>
          </a:xfrm>
        </p:spPr>
        <p:txBody>
          <a:bodyPr/>
          <a:lstStyle/>
          <a:p>
            <a:r>
              <a:rPr lang="en-US" dirty="0" smtClean="0"/>
              <a:t>It’s a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</a:t>
            </a:r>
            <a:r>
              <a:rPr lang="en-US" dirty="0" smtClean="0"/>
              <a:t> if it is ….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8754" y="914400"/>
            <a:ext cx="518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Observable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en-US" sz="2800" b="1" i="1" dirty="0" smtClean="0">
                <a:solidFill>
                  <a:srgbClr val="FFFF00"/>
                </a:solidFill>
              </a:rPr>
              <a:t>and </a:t>
            </a:r>
            <a:endParaRPr lang="en-US" sz="2800" b="1" i="1" dirty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Measurable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8754" y="2286000"/>
            <a:ext cx="700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ea typeface="+mj-ea"/>
                <a:cs typeface="Trebuchet MS"/>
              </a:rPr>
              <a:t>Behavior Serves a </a:t>
            </a:r>
            <a:r>
              <a:rPr lang="en-US" sz="3200" dirty="0" smtClean="0">
                <a:latin typeface="+mj-lt"/>
                <a:ea typeface="+mj-ea"/>
                <a:cs typeface="Trebuchet MS"/>
              </a:rPr>
              <a:t>Function!</a:t>
            </a:r>
            <a:endParaRPr lang="en-US" sz="3200" dirty="0">
              <a:latin typeface="+mj-lt"/>
              <a:ea typeface="+mj-ea"/>
              <a:cs typeface="Trebuchet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8754" y="2909264"/>
            <a:ext cx="77680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To Gain Access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To Avoid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In Response to Internal State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8754" y="4800600"/>
            <a:ext cx="792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ea typeface="+mj-ea"/>
                <a:cs typeface="Trebuchet MS"/>
              </a:rPr>
              <a:t>Behavior is affected by consequences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8754" y="5360550"/>
            <a:ext cx="50335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Positive </a:t>
            </a:r>
            <a:r>
              <a:rPr lang="en-US" sz="3200" b="1" i="1" dirty="0">
                <a:solidFill>
                  <a:srgbClr val="FFFF00"/>
                </a:solidFill>
              </a:rPr>
              <a:t>or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Negative</a:t>
            </a:r>
          </a:p>
        </p:txBody>
      </p:sp>
    </p:spTree>
    <p:extLst>
      <p:ext uri="{BB962C8B-B14F-4D97-AF65-F5344CB8AC3E}">
        <p14:creationId xmlns:p14="http://schemas.microsoft.com/office/powerpoint/2010/main" val="306521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as an expression of </a:t>
            </a:r>
            <a:br>
              <a:rPr lang="en-US" dirty="0" smtClean="0"/>
            </a:br>
            <a:r>
              <a:rPr lang="en-US" dirty="0" smtClean="0"/>
              <a:t>Emotional </a:t>
            </a:r>
            <a:r>
              <a:rPr lang="en-US" dirty="0" err="1" smtClean="0"/>
              <a:t>Dysregulation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096296"/>
            <a:ext cx="78486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Students with ASD experience emotions intensively, but lack the means to cope</a:t>
            </a:r>
          </a:p>
          <a:p>
            <a:r>
              <a:rPr lang="en-US" sz="2400" dirty="0" smtClean="0"/>
              <a:t>Studies suggest an increased risk for Mood and Anxiety disorders (</a:t>
            </a:r>
            <a:r>
              <a:rPr lang="en-US" sz="2400" dirty="0" err="1" smtClean="0"/>
              <a:t>Mazefsky</a:t>
            </a:r>
            <a:r>
              <a:rPr lang="en-US" sz="2400" dirty="0" smtClean="0"/>
              <a:t>, </a:t>
            </a:r>
            <a:r>
              <a:rPr lang="en-US" sz="2400" dirty="0" err="1" smtClean="0"/>
              <a:t>Folstein</a:t>
            </a:r>
            <a:r>
              <a:rPr lang="en-US" sz="2400" dirty="0" smtClean="0"/>
              <a:t>, </a:t>
            </a:r>
            <a:r>
              <a:rPr lang="en-US" sz="2400" dirty="0" err="1" smtClean="0"/>
              <a:t>Lainhart</a:t>
            </a:r>
            <a:r>
              <a:rPr lang="en-US" sz="2400" dirty="0" smtClean="0"/>
              <a:t>, 2008)</a:t>
            </a:r>
          </a:p>
          <a:p>
            <a:r>
              <a:rPr lang="en-US" sz="2400" dirty="0" smtClean="0"/>
              <a:t>Psychosocial stressors contribute to behavioral response</a:t>
            </a:r>
          </a:p>
          <a:p>
            <a:endParaRPr lang="en-US" sz="2400" dirty="0" smtClean="0"/>
          </a:p>
          <a:p>
            <a:endParaRPr lang="en-US" sz="28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58431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Child Wakes up Determined to Have a Bad Day!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Check in…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56424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125113" cy="924475"/>
          </a:xfrm>
        </p:spPr>
        <p:txBody>
          <a:bodyPr/>
          <a:lstStyle/>
          <a:p>
            <a:r>
              <a:rPr lang="en-US" dirty="0" smtClean="0"/>
              <a:t>Supports for Behavioral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753557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Steps in supporting behavior:</a:t>
            </a:r>
          </a:p>
          <a:p>
            <a:r>
              <a:rPr lang="en-US" sz="2400" dirty="0" smtClean="0"/>
              <a:t>Observe across subject areas, time of day…</a:t>
            </a:r>
          </a:p>
          <a:p>
            <a:r>
              <a:rPr lang="en-US" sz="2400" dirty="0" smtClean="0"/>
              <a:t>Review data to determine pattern </a:t>
            </a:r>
          </a:p>
          <a:p>
            <a:r>
              <a:rPr lang="en-US" sz="2400" dirty="0" smtClean="0"/>
              <a:t>Formulate a likely function </a:t>
            </a:r>
          </a:p>
          <a:p>
            <a:r>
              <a:rPr lang="en-US" sz="2400" dirty="0" smtClean="0"/>
              <a:t>Select strategy to support the area of need</a:t>
            </a:r>
          </a:p>
          <a:p>
            <a:r>
              <a:rPr lang="en-US" sz="2400" dirty="0" smtClean="0"/>
              <a:t>Teach the strategy!!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42004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5724"/>
            <a:ext cx="7448755" cy="924475"/>
          </a:xfrm>
        </p:spPr>
        <p:txBody>
          <a:bodyPr/>
          <a:lstStyle/>
          <a:p>
            <a:r>
              <a:rPr lang="en-US" dirty="0"/>
              <a:t>Supports for Behavioral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448755" cy="40514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Tools for Data Collection – scatter plot</a:t>
            </a:r>
          </a:p>
          <a:p>
            <a:endParaRPr lang="en-US" sz="2800" dirty="0" smtClean="0"/>
          </a:p>
          <a:p>
            <a:r>
              <a:rPr lang="en-US" sz="2800" dirty="0" smtClean="0"/>
              <a:t>Template for Behavior Tips</a:t>
            </a:r>
          </a:p>
          <a:p>
            <a:endParaRPr lang="en-US" sz="2800" dirty="0"/>
          </a:p>
          <a:p>
            <a:r>
              <a:rPr lang="en-US" sz="2800" dirty="0" smtClean="0"/>
              <a:t>Visual Supports Kit</a:t>
            </a:r>
          </a:p>
        </p:txBody>
      </p:sp>
    </p:spTree>
    <p:extLst>
      <p:ext uri="{BB962C8B-B14F-4D97-AF65-F5344CB8AC3E}">
        <p14:creationId xmlns:p14="http://schemas.microsoft.com/office/powerpoint/2010/main" val="18900845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5724"/>
            <a:ext cx="8077200" cy="924475"/>
          </a:xfrm>
        </p:spPr>
        <p:txBody>
          <a:bodyPr/>
          <a:lstStyle/>
          <a:p>
            <a:r>
              <a:rPr lang="en-US" dirty="0" smtClean="0"/>
              <a:t>Interventions to address Behavior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4676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Functional Behavior Assessment</a:t>
            </a:r>
          </a:p>
          <a:p>
            <a:r>
              <a:rPr lang="en-US" sz="2400" dirty="0" smtClean="0"/>
              <a:t>CHAMPS</a:t>
            </a:r>
          </a:p>
          <a:p>
            <a:r>
              <a:rPr lang="en-US" sz="2400" dirty="0" smtClean="0"/>
              <a:t>Prevent Reinforce Teach</a:t>
            </a:r>
          </a:p>
          <a:p>
            <a:r>
              <a:rPr lang="en-US" sz="2400" dirty="0" smtClean="0"/>
              <a:t>Emotional Regulation – Incredible 5 Pt. Scale, 5 is Against the Law</a:t>
            </a:r>
          </a:p>
          <a:p>
            <a:r>
              <a:rPr lang="en-US" sz="2400" dirty="0" smtClean="0"/>
              <a:t>Anxiety Reduction Interventions</a:t>
            </a:r>
          </a:p>
          <a:p>
            <a:pPr lvl="1"/>
            <a:r>
              <a:rPr lang="en-US" sz="2200" dirty="0" smtClean="0"/>
              <a:t>Workbook supplements</a:t>
            </a:r>
          </a:p>
          <a:p>
            <a:pPr lvl="1"/>
            <a:r>
              <a:rPr lang="en-US" sz="2200" dirty="0" smtClean="0"/>
              <a:t>Deep breathing</a:t>
            </a:r>
          </a:p>
          <a:p>
            <a:pPr lvl="1"/>
            <a:r>
              <a:rPr lang="en-US" sz="2200" dirty="0" smtClean="0"/>
              <a:t>Cognitive therapy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184706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69225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      Emotional Regulation Scale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24100" y="1143000"/>
          <a:ext cx="4495800" cy="5562598"/>
        </p:xfrm>
        <a:graphic>
          <a:graphicData uri="http://schemas.openxmlformats.org/drawingml/2006/table">
            <a:tbl>
              <a:tblPr/>
              <a:tblGrid>
                <a:gridCol w="802821"/>
                <a:gridCol w="845639"/>
                <a:gridCol w="1723390"/>
                <a:gridCol w="1123950"/>
              </a:tblGrid>
              <a:tr h="5082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Action</a:t>
                      </a:r>
                      <a:r>
                        <a:rPr lang="en-US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Rating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My Scale</a:t>
                      </a:r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I Can Try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966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Wild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E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D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Thunderstorm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52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Use Quiet Spot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780E"/>
                    </a:solidFill>
                  </a:tcPr>
                </a:tc>
              </a:tr>
              <a:tr h="10055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Mad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67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Pouring Rain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703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Deep breathing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9966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Wiggly 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84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Showers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8B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Ask for a break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814"/>
                    </a:solidFill>
                  </a:tcPr>
                </a:tc>
              </a:tr>
              <a:tr h="9966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So-So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Sprinkles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5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Ask </a:t>
                      </a:r>
                      <a:r>
                        <a:rPr lang="en-US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for help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C16"/>
                    </a:solidFill>
                  </a:tcPr>
                </a:tc>
              </a:tr>
              <a:tr h="10588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Calm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A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Rainbow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Awesome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49192" name="Picture 1" descr="C:\Documents and Settings\michelle.lubetsky\Local Settings\Temporary Internet Files\Content.IE5\WPDDK0G9\MC90044040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867400"/>
            <a:ext cx="8239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5" name="Picture 5" descr="C:\Documents and Settings\michelle.lubetsky\Local Settings\Temporary Internet Files\Content.IE5\9D3Y7M5T\MC900023739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56521">
            <a:off x="5023836" y="3657941"/>
            <a:ext cx="712525" cy="871628"/>
          </a:xfrm>
          <a:prstGeom prst="rect">
            <a:avLst/>
          </a:prstGeom>
          <a:noFill/>
        </p:spPr>
      </p:pic>
      <p:pic>
        <p:nvPicPr>
          <p:cNvPr id="11" name="Picture 2" descr="C:\Documents and Settings\michelle.lubetsky\Local Settings\Temporary Internet Files\Content.IE5\HA6Q1S1D\MC900199249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572000" y="1981200"/>
            <a:ext cx="971739" cy="602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6336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5724"/>
            <a:ext cx="7696200" cy="924475"/>
          </a:xfrm>
        </p:spPr>
        <p:txBody>
          <a:bodyPr/>
          <a:lstStyle/>
          <a:p>
            <a:r>
              <a:rPr lang="en-US" dirty="0" smtClean="0"/>
              <a:t>What Connection Exists Between Skill Acquisition and Behavior?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125112" cy="288699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Article: </a:t>
            </a:r>
            <a:r>
              <a:rPr lang="en-US" sz="2400" i="1" dirty="0" smtClean="0"/>
              <a:t>No Child Wakes Up Determined to have a Bad Day</a:t>
            </a:r>
          </a:p>
          <a:p>
            <a:endParaRPr lang="en-US" sz="2400" i="1" dirty="0"/>
          </a:p>
          <a:p>
            <a:r>
              <a:rPr lang="en-US" sz="2400" dirty="0" smtClean="0"/>
              <a:t>How can </a:t>
            </a:r>
            <a:r>
              <a:rPr lang="en-US" sz="2400" i="1" dirty="0" smtClean="0"/>
              <a:t>you</a:t>
            </a:r>
            <a:r>
              <a:rPr lang="en-US" sz="2400" dirty="0" smtClean="0"/>
              <a:t> enhance positive feelings toward instruction?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62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62000"/>
            <a:ext cx="9144000" cy="6096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0"/>
            <a:ext cx="7769225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       Emotional Regulation Scale</a:t>
            </a:r>
          </a:p>
        </p:txBody>
      </p:sp>
      <p:pic>
        <p:nvPicPr>
          <p:cNvPr id="50180" name="Picture 3" descr="thermometer exa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728027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762000"/>
            <a:ext cx="1371600" cy="609600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48600" y="762000"/>
            <a:ext cx="1295400" cy="609600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1600" y="1149350"/>
            <a:ext cx="6477000" cy="5251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0" y="1498600"/>
          <a:ext cx="838200" cy="46228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38200"/>
              </a:tblGrid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5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4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3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2</a:t>
                      </a:r>
                      <a:endParaRPr lang="en-US" sz="3200" b="1" dirty="0"/>
                    </a:p>
                  </a:txBody>
                  <a:tcPr/>
                </a:tc>
              </a:tr>
              <a:tr h="9245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</a:t>
                      </a:r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4280" name="Picture 8" descr="http://spedsg.com/images/images_books/A/thumbnails/A5IsAgainstTheLaw_t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10000"/>
            <a:ext cx="1790700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00200" y="1600200"/>
            <a:ext cx="41148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 dirty="0">
                <a:solidFill>
                  <a:schemeClr val="bg1"/>
                </a:solidFill>
              </a:rPr>
              <a:t>A 5 is Against the Law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</a:p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Social Boundaries Straight Up!</a:t>
            </a:r>
          </a:p>
          <a:p>
            <a:pPr eaLnBrk="1" hangingPunct="1"/>
            <a:endParaRPr lang="en-US" sz="1600" dirty="0">
              <a:solidFill>
                <a:schemeClr val="bg1"/>
              </a:solidFill>
            </a:endParaRPr>
          </a:p>
          <a:p>
            <a:pPr eaLnBrk="1" hangingPunct="1"/>
            <a:r>
              <a:rPr lang="en-US" sz="2400" dirty="0">
                <a:solidFill>
                  <a:schemeClr val="bg1"/>
                </a:solidFill>
              </a:rPr>
              <a:t>Kari Dunn </a:t>
            </a:r>
            <a:r>
              <a:rPr lang="en-US" sz="2400" dirty="0" err="1">
                <a:solidFill>
                  <a:schemeClr val="bg1"/>
                </a:solidFill>
              </a:rPr>
              <a:t>Buron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903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When Anxiety Gets in the Way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pic>
        <p:nvPicPr>
          <p:cNvPr id="51204" name="Picture 5" descr="When My Worries Get Too Big!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2971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7" descr="Exploring Feelings: Anxiety: Cognitive Behaviour Therapy to Manage Anxiety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28575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68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24475"/>
          </a:xfrm>
        </p:spPr>
        <p:txBody>
          <a:bodyPr/>
          <a:lstStyle/>
          <a:p>
            <a:r>
              <a:rPr lang="en-US" dirty="0" smtClean="0"/>
              <a:t>Addressing “Motivation Resistance”</a:t>
            </a:r>
            <a:br>
              <a:rPr lang="en-US" dirty="0" smtClean="0"/>
            </a:br>
            <a:r>
              <a:rPr lang="en-US" dirty="0" smtClean="0"/>
              <a:t>Can Avoid Potential Problems: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7848600" cy="4051437"/>
          </a:xfrm>
        </p:spPr>
        <p:txBody>
          <a:bodyPr>
            <a:noAutofit/>
          </a:bodyPr>
          <a:lstStyle/>
          <a:p>
            <a:r>
              <a:rPr lang="en-US" sz="2800" dirty="0" smtClean="0"/>
              <a:t>Utilize passions, favorite topics</a:t>
            </a:r>
          </a:p>
          <a:p>
            <a:pPr lvl="1"/>
            <a:r>
              <a:rPr lang="en-US" sz="2400" dirty="0" smtClean="0"/>
              <a:t>Asking person to forget about it is futile</a:t>
            </a:r>
          </a:p>
          <a:p>
            <a:pPr indent="-285750"/>
            <a:r>
              <a:rPr lang="en-US" sz="2800" dirty="0" smtClean="0"/>
              <a:t>Make connections</a:t>
            </a:r>
          </a:p>
          <a:p>
            <a:pPr lvl="1"/>
            <a:r>
              <a:rPr lang="en-US" sz="2400" dirty="0" smtClean="0"/>
              <a:t>Show and tell why something is important, not because we say so</a:t>
            </a:r>
          </a:p>
          <a:p>
            <a:pPr lvl="1"/>
            <a:r>
              <a:rPr lang="en-US" sz="2400" dirty="0" smtClean="0"/>
              <a:t>Explain the abstract</a:t>
            </a:r>
          </a:p>
          <a:p>
            <a:r>
              <a:rPr lang="en-US" sz="2800" dirty="0" smtClean="0"/>
              <a:t>They may get “stuck” on a topic</a:t>
            </a:r>
          </a:p>
          <a:p>
            <a:pPr lvl="1"/>
            <a:r>
              <a:rPr lang="en-US" sz="2400" dirty="0" smtClean="0"/>
              <a:t>Diffuse the fixation with humor, distraction, redirection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43562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Meltdown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07361"/>
            <a:ext cx="7143955" cy="44410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Take a breath</a:t>
            </a:r>
          </a:p>
          <a:p>
            <a:r>
              <a:rPr lang="en-US" sz="2400" dirty="0"/>
              <a:t>Allow short time for self-calming, rituals</a:t>
            </a:r>
          </a:p>
          <a:p>
            <a:r>
              <a:rPr lang="en-US" sz="2400" dirty="0" smtClean="0"/>
              <a:t>Speak softly and slowly</a:t>
            </a:r>
          </a:p>
          <a:p>
            <a:r>
              <a:rPr lang="en-US" sz="2400" dirty="0" smtClean="0"/>
              <a:t>Express concern</a:t>
            </a:r>
          </a:p>
          <a:p>
            <a:r>
              <a:rPr lang="en-US" sz="2400" dirty="0" smtClean="0"/>
              <a:t>Approach from side</a:t>
            </a:r>
          </a:p>
          <a:p>
            <a:r>
              <a:rPr lang="en-US" sz="2400" dirty="0" smtClean="0"/>
              <a:t>For some, write information down, accept written reply</a:t>
            </a:r>
          </a:p>
          <a:p>
            <a:r>
              <a:rPr lang="en-US" sz="2400" dirty="0" smtClean="0"/>
              <a:t>Eliminate surprises</a:t>
            </a:r>
          </a:p>
          <a:p>
            <a:r>
              <a:rPr lang="en-US" sz="2400" dirty="0" smtClean="0"/>
              <a:t>Acknowledge return to calm</a:t>
            </a:r>
          </a:p>
        </p:txBody>
      </p:sp>
    </p:spTree>
    <p:extLst>
      <p:ext uri="{BB962C8B-B14F-4D97-AF65-F5344CB8AC3E}">
        <p14:creationId xmlns:p14="http://schemas.microsoft.com/office/powerpoint/2010/main" val="9192854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/ Solution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michelle.lubetsky\AppData\Local\Microsoft\Windows\Temporary Internet Files\Content.IE5\FHANMSX6\MC90043255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5146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04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828800"/>
            <a:ext cx="7125113" cy="92447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News Flash: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Effective </a:t>
            </a:r>
            <a:r>
              <a:rPr lang="en-US" dirty="0"/>
              <a:t>Instruction </a:t>
            </a:r>
            <a:br>
              <a:rPr lang="en-US" dirty="0"/>
            </a:br>
            <a:r>
              <a:rPr lang="en-US" dirty="0"/>
              <a:t>for Students with ASD…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581400"/>
            <a:ext cx="82296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i="1" dirty="0">
                <a:solidFill>
                  <a:schemeClr val="tx2"/>
                </a:solidFill>
              </a:rPr>
              <a:t>…</a:t>
            </a:r>
            <a:r>
              <a:rPr lang="en-US" sz="3600" i="1" dirty="0">
                <a:solidFill>
                  <a:schemeClr val="tx2"/>
                </a:solidFill>
              </a:rPr>
              <a:t>often integrates features from various instructional approaches!</a:t>
            </a:r>
            <a:r>
              <a:rPr lang="en-US" sz="3200" dirty="0"/>
              <a:t> </a:t>
            </a:r>
            <a:endParaRPr lang="en-US" sz="36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dirty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36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A38CA0-7C5A-4566-8FD4-2EABF22DD1B1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Findings of the </a:t>
            </a:r>
            <a:br>
              <a:rPr lang="en-US" sz="4000" dirty="0"/>
            </a:br>
            <a:r>
              <a:rPr lang="en-US" sz="4000" dirty="0"/>
              <a:t>National Research Council, 2001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8686800" cy="5257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buNone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“Teachers must be familiar with theory &amp; research concerning best practices for children with ASD, including…”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endParaRPr lang="en-US" sz="2400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/>
                <a:latin typeface="Arial" charset="0"/>
              </a:rPr>
              <a:t>1) applied behavior analysis,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/>
                <a:latin typeface="Arial" charset="0"/>
              </a:rPr>
              <a:t>2) naturalistic learning,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/>
                <a:latin typeface="Arial" charset="0"/>
              </a:rPr>
              <a:t>3) incidental teaching,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/>
                <a:latin typeface="Arial" charset="0"/>
              </a:rPr>
              <a:t>4) assistive technology,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FFFFCC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FFCC"/>
                </a:solidFill>
                <a:effectLst/>
                <a:latin typeface="Arial" charset="0"/>
              </a:rPr>
              <a:t>5) socialization,</a:t>
            </a:r>
            <a:r>
              <a:rPr lang="en-US" sz="2000" dirty="0" smtClean="0">
                <a:solidFill>
                  <a:srgbClr val="FFFFCC"/>
                </a:solidFill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dirty="0" smtClean="0">
              <a:solidFill>
                <a:srgbClr val="FFFFCC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1600" dirty="0" smtClean="0"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1600" dirty="0" smtClean="0">
              <a:effectLst/>
              <a:latin typeface="Arial" charset="0"/>
            </a:endParaRPr>
          </a:p>
          <a:p>
            <a:pPr eaLnBrk="1" hangingPunct="1">
              <a:lnSpc>
                <a:spcPct val="60000"/>
              </a:lnSpc>
            </a:pPr>
            <a:endParaRPr lang="en-US" sz="1400" dirty="0" smtClean="0">
              <a:effectLst/>
              <a:latin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E37DE9A7-0BF7-4B12-AF79-7A6F853F414E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029200" y="2514600"/>
            <a:ext cx="3048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114800" y="28956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000" b="1" dirty="0">
                <a:solidFill>
                  <a:srgbClr val="FFFFCC"/>
                </a:solidFill>
                <a:latin typeface="Arial" charset="0"/>
              </a:rPr>
              <a:t>6) communication,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latin typeface="Arial" charset="0"/>
              </a:rPr>
              <a:t>7) inclusion,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latin typeface="Arial" charset="0"/>
              </a:rPr>
              <a:t>8) adaptation of the environment,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latin typeface="Arial" charset="0"/>
              </a:rPr>
              <a:t>9) language interventions, 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latin typeface="Arial" charset="0"/>
              </a:rPr>
              <a:t>10) </a:t>
            </a:r>
            <a:r>
              <a:rPr lang="en-US" sz="2000" b="1">
                <a:solidFill>
                  <a:srgbClr val="FFFFCC"/>
                </a:solidFill>
                <a:latin typeface="Arial" charset="0"/>
              </a:rPr>
              <a:t>assessment </a:t>
            </a:r>
            <a:r>
              <a:rPr lang="en-US" sz="2000" b="1" smtClean="0">
                <a:solidFill>
                  <a:srgbClr val="FFFFCC"/>
                </a:solidFill>
                <a:latin typeface="Arial" charset="0"/>
              </a:rPr>
              <a:t> and </a:t>
            </a:r>
            <a:endParaRPr lang="en-US" sz="2000" b="1" dirty="0">
              <a:solidFill>
                <a:srgbClr val="FFFFCC"/>
              </a:solidFill>
              <a:latin typeface="Arial" charset="0"/>
            </a:endParaRPr>
          </a:p>
          <a:p>
            <a:pPr eaLnBrk="0" hangingPunct="0"/>
            <a:endParaRPr lang="en-US" sz="2000" b="1" dirty="0">
              <a:solidFill>
                <a:srgbClr val="FFFFCC"/>
              </a:solidFill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latin typeface="Arial" charset="0"/>
              </a:rPr>
              <a:t>11) the effective use of data </a:t>
            </a:r>
            <a:r>
              <a:rPr lang="en-US" sz="2000" b="1" dirty="0" smtClean="0">
                <a:solidFill>
                  <a:srgbClr val="FFFFCC"/>
                </a:solidFill>
                <a:latin typeface="Arial" charset="0"/>
              </a:rPr>
              <a:t>collection </a:t>
            </a:r>
            <a:endParaRPr lang="en-US" sz="2000" b="1" dirty="0">
              <a:solidFill>
                <a:srgbClr val="FFFFCC"/>
              </a:solidFill>
              <a:latin typeface="Arial" charset="0"/>
            </a:endParaRPr>
          </a:p>
          <a:p>
            <a:pPr eaLnBrk="0" hangingPunct="0"/>
            <a:r>
              <a:rPr lang="en-US" sz="2000" b="1" dirty="0">
                <a:solidFill>
                  <a:srgbClr val="FFFFCC"/>
                </a:solidFill>
                <a:latin typeface="Arial" charset="0"/>
              </a:rPr>
              <a:t>systems</a:t>
            </a:r>
          </a:p>
          <a:p>
            <a:pPr eaLnBrk="0" hangingPunct="0"/>
            <a:endParaRPr lang="en-US" sz="2000" b="1" dirty="0">
              <a:solidFill>
                <a:srgbClr val="FFFF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Updated Information on Interventions:</a:t>
            </a:r>
            <a:br>
              <a:rPr lang="en-US" sz="3600" dirty="0" smtClean="0"/>
            </a:br>
            <a:r>
              <a:rPr lang="en-US" sz="3600" dirty="0" smtClean="0"/>
              <a:t>National Autism Center, 2009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181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000" dirty="0" smtClean="0">
                <a:effectLst/>
              </a:rPr>
              <a:t>    </a:t>
            </a:r>
            <a:r>
              <a:rPr lang="en-US" sz="20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Standards Project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(nationalautismcenter.org): provide critical information about treatments shown to be effective for individuals w/ ASD.</a:t>
            </a:r>
          </a:p>
          <a:p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q"/>
            </a:pPr>
            <a:r>
              <a:rPr lang="en-US" sz="2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Established</a:t>
            </a:r>
            <a:r>
              <a:rPr lang="en-US" sz="23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Treatments that produce beneficial outcomes, known to be effective. The majority are rooted in applied behavior analysis, behavioral psychology, and positive behavior supports. </a:t>
            </a:r>
          </a:p>
          <a:p>
            <a:pPr lvl="0">
              <a:buFont typeface="Wingdings" pitchFamily="2" charset="2"/>
              <a:buChar char="q"/>
            </a:pPr>
            <a:endParaRPr lang="en-US" sz="2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q"/>
            </a:pPr>
            <a:r>
              <a:rPr lang="en-US" sz="2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Emerging</a:t>
            </a:r>
            <a:r>
              <a:rPr lang="en-US" sz="2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some evidence of effectiveness, not enough evidence to warrant complete confidence. Examples: language training, i.e. augmentative &amp; alternative communication and social communication, motor/imitation interaction, structured teaching, &amp; multiple approaches.</a:t>
            </a:r>
          </a:p>
          <a:p>
            <a:pPr lvl="0">
              <a:buFont typeface="Wingdings" pitchFamily="2" charset="2"/>
              <a:buChar char="q"/>
            </a:pPr>
            <a:endParaRPr lang="en-US" sz="2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q"/>
            </a:pPr>
            <a:r>
              <a:rPr lang="en-US" sz="2400" b="1" dirty="0" err="1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Unestablished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Treatments for which no sound evidence could be identified. Findings include: facilitated communication, auditory  integration, diet, and sensory integrative approaches.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2727</TotalTime>
  <Words>2361</Words>
  <Application>Microsoft Office PowerPoint</Application>
  <PresentationFormat>On-screen Show (4:3)</PresentationFormat>
  <Paragraphs>528</Paragraphs>
  <Slides>64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6" baseType="lpstr">
      <vt:lpstr>Summer</vt:lpstr>
      <vt:lpstr>Document</vt:lpstr>
      <vt:lpstr>Instructional Approaches for    Teaching Students with Autism</vt:lpstr>
      <vt:lpstr>Questions, Comments, Observations…  Visit the wiki  Schedule onsite visits</vt:lpstr>
      <vt:lpstr>PowerPoint Presentation</vt:lpstr>
      <vt:lpstr>PowerPoint Presentation</vt:lpstr>
      <vt:lpstr>  Essence of Autism</vt:lpstr>
      <vt:lpstr>What Connection Exists Between Skill Acquisition and Behavior?</vt:lpstr>
      <vt:lpstr>News Flash:  Effective Instruction  for Students with ASD…</vt:lpstr>
      <vt:lpstr>Findings of the  National Research Council, 2001</vt:lpstr>
      <vt:lpstr>Updated Information on Interventions: National Autism Center, 2009</vt:lpstr>
      <vt:lpstr>Updated Information on Interventions: National Autism Center, 2009</vt:lpstr>
      <vt:lpstr>Updated Information on Interventions: National Autism Center, 2009</vt:lpstr>
      <vt:lpstr>Updated Information on Interventions: National Autism Center, 2009</vt:lpstr>
      <vt:lpstr>Instructional Approaches: Exploring Two Examples…</vt:lpstr>
      <vt:lpstr>1. Applied Behavior Analysis:</vt:lpstr>
      <vt:lpstr>Applied Behavior Analysis</vt:lpstr>
      <vt:lpstr>   Behavioral Learning Theory</vt:lpstr>
      <vt:lpstr>Carly and ABA</vt:lpstr>
      <vt:lpstr>Emails from Carly ABCNews.com</vt:lpstr>
      <vt:lpstr>Using ABA Principles in School:</vt:lpstr>
      <vt:lpstr>Discrete Trial Instruction        (Intensive Instruction)</vt:lpstr>
      <vt:lpstr>Discrete Trial Instruction</vt:lpstr>
      <vt:lpstr>Discrete Trial Instruction Sequence  </vt:lpstr>
      <vt:lpstr>Grouping and DTI</vt:lpstr>
      <vt:lpstr>Choral Response:  Capitol Cities, My Favorite!</vt:lpstr>
      <vt:lpstr>Response Cards: Consonants</vt:lpstr>
      <vt:lpstr>Overlap Responses: Taking Data on Multiple Students</vt:lpstr>
      <vt:lpstr>   Data ! ! ! </vt:lpstr>
      <vt:lpstr>Behavioral Techniques: Shaping and Errorless Learning</vt:lpstr>
      <vt:lpstr>Advantages of Discrete Trial</vt:lpstr>
      <vt:lpstr>Disadvantages of Discrete Trial</vt:lpstr>
      <vt:lpstr>Activity: What Skills Might You Teach Using Discrete Trial Instruction for Your Target Student?</vt:lpstr>
      <vt:lpstr>PowerPoint Presentation</vt:lpstr>
      <vt:lpstr>   TEACCH Model  University of North Carolina </vt:lpstr>
      <vt:lpstr> 2. Structured Teaching:   TEACCH Model  University of North Carolina</vt:lpstr>
      <vt:lpstr> Individual Work Systems</vt:lpstr>
      <vt:lpstr>Sample Work Systems</vt:lpstr>
      <vt:lpstr>Sample Work Systems</vt:lpstr>
      <vt:lpstr>Advantages of Structured Teaching    </vt:lpstr>
      <vt:lpstr>Disadvantages of Structured Teaching    </vt:lpstr>
      <vt:lpstr>Activity: What Skills Might You Teach Using Structured Teaching for Your Target Student?</vt:lpstr>
      <vt:lpstr>Factors that Influence Successful Skill Acquisition:</vt:lpstr>
      <vt:lpstr>1. Generalization of Skills!</vt:lpstr>
      <vt:lpstr>2. Instructional Control      Reduce Errors / Support Success</vt:lpstr>
      <vt:lpstr>Instructional Control  Reduce Errors / Support Success</vt:lpstr>
      <vt:lpstr>3. Principles of Motivation and Reinforcement</vt:lpstr>
      <vt:lpstr>Potential Reinforcer Profile</vt:lpstr>
      <vt:lpstr>4. Strategic Support:  </vt:lpstr>
      <vt:lpstr>Prompting –  Support or Co-dependence? </vt:lpstr>
      <vt:lpstr>Types Of Prompts:</vt:lpstr>
      <vt:lpstr>Things To Keep In Mind  When Prompting</vt:lpstr>
      <vt:lpstr>Access to the Curriculum</vt:lpstr>
      <vt:lpstr>  Supports for Behavior</vt:lpstr>
      <vt:lpstr>It’s a Behavior if it is ….</vt:lpstr>
      <vt:lpstr>Behavior as an expression of  Emotional Dysregulation</vt:lpstr>
      <vt:lpstr>No Child Wakes up Determined to Have a Bad Day!</vt:lpstr>
      <vt:lpstr>Supports for Behavioral Concerns</vt:lpstr>
      <vt:lpstr>Supports for Behavioral Concerns</vt:lpstr>
      <vt:lpstr>Interventions to address Behavior Concerns</vt:lpstr>
      <vt:lpstr>      Emotional Regulation Scale </vt:lpstr>
      <vt:lpstr>       Emotional Regulation Scale</vt:lpstr>
      <vt:lpstr>When Anxiety Gets in the Way</vt:lpstr>
      <vt:lpstr>Addressing “Motivation Resistance” Can Avoid Potential Problems:</vt:lpstr>
      <vt:lpstr>Meltdown Intervention</vt:lpstr>
      <vt:lpstr>Problem / Solution Activity</vt:lpstr>
    </vt:vector>
  </TitlesOfParts>
  <Company>Allegheny Intermediate Unit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Instructional Approaches for    Teaching Students with Autism</dc:title>
  <dc:creator>michelle.lubetsky</dc:creator>
  <cp:lastModifiedBy>michelle.lubetsky</cp:lastModifiedBy>
  <cp:revision>91</cp:revision>
  <cp:lastPrinted>2012-11-21T16:28:40Z</cp:lastPrinted>
  <dcterms:created xsi:type="dcterms:W3CDTF">2011-12-29T15:55:51Z</dcterms:created>
  <dcterms:modified xsi:type="dcterms:W3CDTF">2012-11-21T18:19:41Z</dcterms:modified>
</cp:coreProperties>
</file>